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4"/>
  </p:sldMasterIdLst>
  <p:notesMasterIdLst>
    <p:notesMasterId r:id="rId32"/>
  </p:notesMasterIdLst>
  <p:sldIdLst>
    <p:sldId id="409" r:id="rId5"/>
    <p:sldId id="257" r:id="rId6"/>
    <p:sldId id="414" r:id="rId7"/>
    <p:sldId id="415" r:id="rId8"/>
    <p:sldId id="418" r:id="rId9"/>
    <p:sldId id="419" r:id="rId10"/>
    <p:sldId id="420" r:id="rId11"/>
    <p:sldId id="421" r:id="rId12"/>
    <p:sldId id="422" r:id="rId13"/>
    <p:sldId id="410" r:id="rId14"/>
    <p:sldId id="416" r:id="rId15"/>
    <p:sldId id="424" r:id="rId16"/>
    <p:sldId id="425" r:id="rId17"/>
    <p:sldId id="426" r:id="rId18"/>
    <p:sldId id="431" r:id="rId19"/>
    <p:sldId id="427" r:id="rId20"/>
    <p:sldId id="411" r:id="rId21"/>
    <p:sldId id="439" r:id="rId22"/>
    <p:sldId id="429" r:id="rId23"/>
    <p:sldId id="430" r:id="rId24"/>
    <p:sldId id="412" r:id="rId25"/>
    <p:sldId id="435" r:id="rId26"/>
    <p:sldId id="436" r:id="rId27"/>
    <p:sldId id="437" r:id="rId28"/>
    <p:sldId id="438" r:id="rId29"/>
    <p:sldId id="284" r:id="rId30"/>
    <p:sldId id="288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4D9"/>
    <a:srgbClr val="FBBBC3"/>
    <a:srgbClr val="0D3240"/>
    <a:srgbClr val="009BAF"/>
    <a:srgbClr val="D85C90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46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2FF5598-E5B7-97F1-1E77-1F2968FF68FF}"/>
    <pc:docChg chg="modSld">
      <pc:chgData name="" userId="" providerId="" clId="Web-{62FF5598-E5B7-97F1-1E77-1F2968FF68FF}" dt="2025-01-23T15:38:53.501" v="0" actId="1076"/>
      <pc:docMkLst>
        <pc:docMk/>
      </pc:docMkLst>
      <pc:sldChg chg="modSp">
        <pc:chgData name="" userId="" providerId="" clId="Web-{62FF5598-E5B7-97F1-1E77-1F2968FF68FF}" dt="2025-01-23T15:38:53.501" v="0" actId="1076"/>
        <pc:sldMkLst>
          <pc:docMk/>
          <pc:sldMk cId="0" sldId="257"/>
        </pc:sldMkLst>
        <pc:spChg chg="mod">
          <ac:chgData name="" userId="" providerId="" clId="Web-{62FF5598-E5B7-97F1-1E77-1F2968FF68FF}" dt="2025-01-23T15:38:53.501" v="0" actId="1076"/>
          <ac:spMkLst>
            <pc:docMk/>
            <pc:sldMk cId="0" sldId="257"/>
            <ac:spMk id="214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B5_F58A3C5C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err="1"/>
              <a:t>Libros</a:t>
            </a:r>
            <a:r>
              <a:rPr lang="en-US" b="1"/>
              <a:t> de CS </a:t>
            </a:r>
            <a:r>
              <a:rPr lang="en-US" b="1" err="1"/>
              <a:t>leídos</a:t>
            </a:r>
            <a:r>
              <a:rPr lang="en-US" b="1"/>
              <a:t> </a:t>
            </a:r>
            <a:r>
              <a:rPr lang="en-US" b="1" err="1"/>
              <a:t>completos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Libros leidos completos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Hoja1!$A$2:$A$6</c:f>
              <c:strCache>
                <c:ptCount val="5"/>
                <c:pt idx="0">
                  <c:v>Antes de 2019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7</c:v>
                </c:pt>
                <c:pt idx="3">
                  <c:v>19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9C-4E70-A24B-FA217EA65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8676880"/>
        <c:axId val="1138693104"/>
      </c:barChart>
      <c:catAx>
        <c:axId val="113867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138693104"/>
        <c:crosses val="autoZero"/>
        <c:auto val="1"/>
        <c:lblAlgn val="ctr"/>
        <c:lblOffset val="100"/>
        <c:noMultiLvlLbl val="0"/>
      </c:catAx>
      <c:valAx>
        <c:axId val="113869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138676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F307D-41E9-46A1-B4E1-3F1FBE42AAB3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CO"/>
        </a:p>
      </dgm:t>
    </dgm:pt>
    <dgm:pt modelId="{139FAFAD-4CD8-4150-B1F5-AE6208C8DB98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O" sz="3500">
              <a:solidFill>
                <a:schemeClr val="tx1"/>
              </a:solidFill>
            </a:rPr>
            <a:t>Parciales</a:t>
          </a:r>
        </a:p>
      </dgm:t>
    </dgm:pt>
    <dgm:pt modelId="{C585799A-D48A-44C9-A31C-C4D6C3B0B8F7}" type="parTrans" cxnId="{BE4BF063-3774-4C8D-B600-E4A415B28F3E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0E420D7-3654-4053-8737-C3C3CFC78E81}" type="sibTrans" cxnId="{BE4BF063-3774-4C8D-B600-E4A415B28F3E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F9987EF-6DE1-43C6-9022-AEE7DA504A3A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O" sz="3500">
              <a:solidFill>
                <a:schemeClr val="tx1"/>
              </a:solidFill>
            </a:rPr>
            <a:t>Proyecto</a:t>
          </a:r>
        </a:p>
      </dgm:t>
    </dgm:pt>
    <dgm:pt modelId="{33D435A9-70E3-4CD2-9FFD-4724A39D6922}" type="parTrans" cxnId="{73008CEA-F49E-4FCA-99B7-AAE90F08E75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1A39AC8-971C-4395-91EB-F5A5E977190F}" type="sibTrans" cxnId="{73008CEA-F49E-4FCA-99B7-AAE90F08E75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E70AE95-4138-41D9-82E5-5B8C976FA0CA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>
              <a:solidFill>
                <a:schemeClr val="tx1"/>
              </a:solidFill>
            </a:rPr>
            <a:t>Proyecto Parte 1: </a:t>
          </a:r>
          <a:r>
            <a:rPr lang="es-CO" sz="2600" b="1">
              <a:solidFill>
                <a:schemeClr val="tx1"/>
              </a:solidFill>
            </a:rPr>
            <a:t>20%</a:t>
          </a:r>
        </a:p>
      </dgm:t>
    </dgm:pt>
    <dgm:pt modelId="{4F084702-E7D9-4BC0-BA26-B6526E51CC42}" type="parTrans" cxnId="{17526ACA-FD94-4A14-9549-11069E9A7A7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F8F30106-564F-44FF-86DD-1401F6F974EC}" type="sibTrans" cxnId="{17526ACA-FD94-4A14-9549-11069E9A7A7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C5C6E30-82AB-4D42-8F58-5325BC9D19A0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>
              <a:solidFill>
                <a:schemeClr val="tx1"/>
              </a:solidFill>
            </a:rPr>
            <a:t>Parcial 1: </a:t>
          </a:r>
          <a:r>
            <a:rPr lang="es-CO" sz="2600" b="1">
              <a:solidFill>
                <a:schemeClr val="tx1"/>
              </a:solidFill>
            </a:rPr>
            <a:t>15%</a:t>
          </a:r>
        </a:p>
      </dgm:t>
    </dgm:pt>
    <dgm:pt modelId="{84A4E151-1147-4BD1-8BC5-599F6020A113}" type="parTrans" cxnId="{7FB4A57F-8840-4200-B41D-EF7F4B7E195E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3F75D4C-696A-4DED-AAAE-1EE8B51CEF2A}" type="sibTrans" cxnId="{7FB4A57F-8840-4200-B41D-EF7F4B7E195E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255693C1-C0FB-4636-A50E-1E437AF7B8AE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>
              <a:solidFill>
                <a:schemeClr val="tx1"/>
              </a:solidFill>
            </a:rPr>
            <a:t>Parcial 2: </a:t>
          </a:r>
          <a:r>
            <a:rPr lang="es-CO" sz="2600" b="1">
              <a:solidFill>
                <a:schemeClr val="tx1"/>
              </a:solidFill>
            </a:rPr>
            <a:t>15%</a:t>
          </a:r>
        </a:p>
      </dgm:t>
    </dgm:pt>
    <dgm:pt modelId="{C84153C4-F7F1-4051-8C28-975D794A9243}" type="parTrans" cxnId="{95732A4E-C94B-4F63-9628-EA9A5FBBE31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7C4D895-E849-4924-9CF2-FD33FAE32032}" type="sibTrans" cxnId="{95732A4E-C94B-4F63-9628-EA9A5FBBE31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69E11848-D425-4E90-B204-9A34B2058623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O" sz="3500">
              <a:solidFill>
                <a:schemeClr val="tx1"/>
              </a:solidFill>
            </a:rPr>
            <a:t>Tutoriales</a:t>
          </a:r>
        </a:p>
      </dgm:t>
    </dgm:pt>
    <dgm:pt modelId="{C103A820-BF29-4FE4-8C8C-6099DEC67B0F}" type="parTrans" cxnId="{7728F82F-9248-4B41-BAC1-066EBEA3D57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596A3A5-DC9E-4FC8-B8E2-90B7815B32ED}" type="sibTrans" cxnId="{7728F82F-9248-4B41-BAC1-066EBEA3D57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6EA626A-CC24-48CC-88D6-AD420C34E2A3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Tutoriales (x7): </a:t>
          </a:r>
          <a:r>
            <a:rPr lang="es-CO" sz="2600" b="1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10%</a:t>
          </a:r>
        </a:p>
      </dgm:t>
    </dgm:pt>
    <dgm:pt modelId="{F4DD9D6A-EEB5-4FB5-8385-1331FBB51E63}" type="parTrans" cxnId="{12139C81-B0BF-4CC8-9776-B7141CA62200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80E7AE84-0262-4582-8351-42BF215C78E5}" type="sibTrans" cxnId="{12139C81-B0BF-4CC8-9776-B7141CA62200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BB095D0E-98F8-4140-B882-7B417B4ACF35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>
              <a:solidFill>
                <a:schemeClr val="tx1"/>
              </a:solidFill>
            </a:rPr>
            <a:t>Proyecto Parte 2: </a:t>
          </a:r>
          <a:r>
            <a:rPr lang="es-CO" sz="2600" b="1">
              <a:solidFill>
                <a:schemeClr val="tx1"/>
              </a:solidFill>
            </a:rPr>
            <a:t>20%</a:t>
          </a:r>
        </a:p>
      </dgm:t>
    </dgm:pt>
    <dgm:pt modelId="{6363BE20-FA6C-4E77-B38D-72C63E4BC7A1}" type="parTrans" cxnId="{C0B8A7F9-67D8-4336-9F23-F7A46758285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DF180AF-21A4-4BA2-9064-98A1987F84E6}" type="sibTrans" cxnId="{C0B8A7F9-67D8-4336-9F23-F7A46758285D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25180B3-BB10-4051-A3D4-D5F87033DBDE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O" sz="3500">
              <a:solidFill>
                <a:schemeClr val="tx1"/>
              </a:solidFill>
            </a:rPr>
            <a:t>Talleres</a:t>
          </a:r>
        </a:p>
      </dgm:t>
    </dgm:pt>
    <dgm:pt modelId="{C3C68A79-067F-4A0A-8E35-1137F1B6220C}" type="parTrans" cxnId="{879BC3BF-CF34-4ECC-ADDD-678C5DD94BF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FC7DD3C-7278-4013-8F11-967211E146AF}" type="sibTrans" cxnId="{879BC3BF-CF34-4ECC-ADDD-678C5DD94BF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B6086A1D-ED2A-4958-A8EC-2A5E1CFDFDA4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 1: </a:t>
          </a:r>
          <a:r>
            <a:rPr lang="es-CO" sz="2600" b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10%</a:t>
          </a:r>
        </a:p>
      </dgm:t>
    </dgm:pt>
    <dgm:pt modelId="{A034E66E-64BB-4217-8368-567BFE6D8B29}" type="parTrans" cxnId="{BA0D9608-DDA3-40F3-8B7C-1A8858E7A96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BD4E9481-AAAD-4236-96D0-7EE479D88ABA}" type="sibTrans" cxnId="{BA0D9608-DDA3-40F3-8B7C-1A8858E7A966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E84508B-14F8-4309-A500-D00123AFD32F}">
      <dgm:prSet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solidFill>
          <a:srgbClr val="FB9815"/>
        </a:solidFill>
      </dgm:spPr>
      <dgm:t>
        <a:bodyPr/>
        <a:lstStyle/>
        <a:p>
          <a:r>
            <a:rPr lang="es-CO" sz="2600" b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 2:</a:t>
          </a:r>
          <a:r>
            <a:rPr lang="es-CO" sz="2600" b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10%</a:t>
          </a:r>
        </a:p>
      </dgm:t>
    </dgm:pt>
    <dgm:pt modelId="{609B47F4-2E5B-4E19-9B7D-3C51E5F421CC}" type="parTrans" cxnId="{4B088544-E8E0-42C9-804C-68F519F835BA}">
      <dgm:prSet/>
      <dgm:spPr/>
      <dgm:t>
        <a:bodyPr/>
        <a:lstStyle/>
        <a:p>
          <a:endParaRPr lang="es-CO"/>
        </a:p>
      </dgm:t>
    </dgm:pt>
    <dgm:pt modelId="{991F5EA4-0B21-4B66-B584-A2C692B5FBD0}" type="sibTrans" cxnId="{4B088544-E8E0-42C9-804C-68F519F835BA}">
      <dgm:prSet/>
      <dgm:spPr/>
      <dgm:t>
        <a:bodyPr/>
        <a:lstStyle/>
        <a:p>
          <a:endParaRPr lang="es-CO"/>
        </a:p>
      </dgm:t>
    </dgm:pt>
    <dgm:pt modelId="{7A9F4484-66AB-4297-B018-2BF1E6C0A23E}" type="pres">
      <dgm:prSet presAssocID="{733F307D-41E9-46A1-B4E1-3F1FBE42AAB3}" presName="Name0" presStyleCnt="0">
        <dgm:presLayoutVars>
          <dgm:dir/>
          <dgm:animLvl val="lvl"/>
          <dgm:resizeHandles val="exact"/>
        </dgm:presLayoutVars>
      </dgm:prSet>
      <dgm:spPr/>
    </dgm:pt>
    <dgm:pt modelId="{CA2F9DF0-94AB-4AB4-AF27-7B48834330B5}" type="pres">
      <dgm:prSet presAssocID="{139FAFAD-4CD8-4150-B1F5-AE6208C8DB98}" presName="linNode" presStyleCnt="0"/>
      <dgm:spPr/>
    </dgm:pt>
    <dgm:pt modelId="{711D5A1E-84C8-4D86-8E36-8185EB030960}" type="pres">
      <dgm:prSet presAssocID="{139FAFAD-4CD8-4150-B1F5-AE6208C8DB98}" presName="parentText" presStyleLbl="node1" presStyleIdx="0" presStyleCnt="4" custScaleX="153237">
        <dgm:presLayoutVars>
          <dgm:chMax val="1"/>
          <dgm:bulletEnabled val="1"/>
        </dgm:presLayoutVars>
      </dgm:prSet>
      <dgm:spPr/>
    </dgm:pt>
    <dgm:pt modelId="{D31472C1-28EC-458D-B571-867A2820B31E}" type="pres">
      <dgm:prSet presAssocID="{139FAFAD-4CD8-4150-B1F5-AE6208C8DB98}" presName="descendantText" presStyleLbl="alignAccFollowNode1" presStyleIdx="0" presStyleCnt="4" custScaleY="105851">
        <dgm:presLayoutVars>
          <dgm:bulletEnabled val="1"/>
        </dgm:presLayoutVars>
      </dgm:prSet>
      <dgm:spPr/>
    </dgm:pt>
    <dgm:pt modelId="{2413DF65-C930-4052-8E89-870754A62A9D}" type="pres">
      <dgm:prSet presAssocID="{A0E420D7-3654-4053-8737-C3C3CFC78E81}" presName="sp" presStyleCnt="0"/>
      <dgm:spPr/>
    </dgm:pt>
    <dgm:pt modelId="{B34E9A07-B27B-4016-A640-534DA3229FD2}" type="pres">
      <dgm:prSet presAssocID="{5F9987EF-6DE1-43C6-9022-AEE7DA504A3A}" presName="linNode" presStyleCnt="0"/>
      <dgm:spPr/>
    </dgm:pt>
    <dgm:pt modelId="{DECC2689-4B75-4816-BC39-92F630F04AC5}" type="pres">
      <dgm:prSet presAssocID="{5F9987EF-6DE1-43C6-9022-AEE7DA504A3A}" presName="parentText" presStyleLbl="node1" presStyleIdx="1" presStyleCnt="4" custScaleX="153237">
        <dgm:presLayoutVars>
          <dgm:chMax val="1"/>
          <dgm:bulletEnabled val="1"/>
        </dgm:presLayoutVars>
      </dgm:prSet>
      <dgm:spPr/>
    </dgm:pt>
    <dgm:pt modelId="{2A8F8E0F-5C70-464B-B92F-16E333E2B798}" type="pres">
      <dgm:prSet presAssocID="{5F9987EF-6DE1-43C6-9022-AEE7DA504A3A}" presName="descendantText" presStyleLbl="alignAccFollowNode1" presStyleIdx="1" presStyleCnt="4" custScaleY="105851">
        <dgm:presLayoutVars>
          <dgm:bulletEnabled val="1"/>
        </dgm:presLayoutVars>
      </dgm:prSet>
      <dgm:spPr/>
    </dgm:pt>
    <dgm:pt modelId="{21332D12-C1F6-406C-9EF9-15E141D94C46}" type="pres">
      <dgm:prSet presAssocID="{71A39AC8-971C-4395-91EB-F5A5E977190F}" presName="sp" presStyleCnt="0"/>
      <dgm:spPr/>
    </dgm:pt>
    <dgm:pt modelId="{B1C42BAD-9D14-43F6-9741-927376D40B20}" type="pres">
      <dgm:prSet presAssocID="{69E11848-D425-4E90-B204-9A34B2058623}" presName="linNode" presStyleCnt="0"/>
      <dgm:spPr/>
    </dgm:pt>
    <dgm:pt modelId="{EEF957F6-915E-4F83-A27B-2D1B8D9BF70C}" type="pres">
      <dgm:prSet presAssocID="{69E11848-D425-4E90-B204-9A34B2058623}" presName="parentText" presStyleLbl="node1" presStyleIdx="2" presStyleCnt="4" custScaleX="129258">
        <dgm:presLayoutVars>
          <dgm:chMax val="1"/>
          <dgm:bulletEnabled val="1"/>
        </dgm:presLayoutVars>
      </dgm:prSet>
      <dgm:spPr/>
    </dgm:pt>
    <dgm:pt modelId="{F0A348C9-3BFE-499A-82AA-040CC11A86B5}" type="pres">
      <dgm:prSet presAssocID="{69E11848-D425-4E90-B204-9A34B2058623}" presName="descendantText" presStyleLbl="alignAccFollowNode1" presStyleIdx="2" presStyleCnt="4" custScaleX="86424">
        <dgm:presLayoutVars>
          <dgm:bulletEnabled val="1"/>
        </dgm:presLayoutVars>
      </dgm:prSet>
      <dgm:spPr/>
    </dgm:pt>
    <dgm:pt modelId="{6F4DF579-E4DD-4C03-A36A-2244A9FE58A0}" type="pres">
      <dgm:prSet presAssocID="{7596A3A5-DC9E-4FC8-B8E2-90B7815B32ED}" presName="sp" presStyleCnt="0"/>
      <dgm:spPr/>
    </dgm:pt>
    <dgm:pt modelId="{62B83E04-BD44-4A28-9DF9-E384C72747A2}" type="pres">
      <dgm:prSet presAssocID="{A25180B3-BB10-4051-A3D4-D5F87033DBDE}" presName="linNode" presStyleCnt="0"/>
      <dgm:spPr/>
    </dgm:pt>
    <dgm:pt modelId="{03E46844-E5A5-4398-9640-FAED523EA68B}" type="pres">
      <dgm:prSet presAssocID="{A25180B3-BB10-4051-A3D4-D5F87033DBDE}" presName="parentText" presStyleLbl="node1" presStyleIdx="3" presStyleCnt="4" custScaleX="127694">
        <dgm:presLayoutVars>
          <dgm:chMax val="1"/>
          <dgm:bulletEnabled val="1"/>
        </dgm:presLayoutVars>
      </dgm:prSet>
      <dgm:spPr/>
    </dgm:pt>
    <dgm:pt modelId="{703EDD51-B435-49E0-9626-D769C9BC82A7}" type="pres">
      <dgm:prSet presAssocID="{A25180B3-BB10-4051-A3D4-D5F87033DBDE}" presName="descendantText" presStyleLbl="alignAccFollowNode1" presStyleIdx="3" presStyleCnt="4" custScaleX="86424">
        <dgm:presLayoutVars>
          <dgm:bulletEnabled val="1"/>
        </dgm:presLayoutVars>
      </dgm:prSet>
      <dgm:spPr/>
    </dgm:pt>
  </dgm:ptLst>
  <dgm:cxnLst>
    <dgm:cxn modelId="{BA0D9608-DDA3-40F3-8B7C-1A8858E7A966}" srcId="{A25180B3-BB10-4051-A3D4-D5F87033DBDE}" destId="{B6086A1D-ED2A-4958-A8EC-2A5E1CFDFDA4}" srcOrd="0" destOrd="0" parTransId="{A034E66E-64BB-4217-8368-567BFE6D8B29}" sibTransId="{BD4E9481-AAAD-4236-96D0-7EE479D88ABA}"/>
    <dgm:cxn modelId="{FA5E5225-57E4-488E-BEDD-A65A3CDA93D0}" type="presOf" srcId="{CE70AE95-4138-41D9-82E5-5B8C976FA0CA}" destId="{2A8F8E0F-5C70-464B-B92F-16E333E2B798}" srcOrd="0" destOrd="0" presId="urn:microsoft.com/office/officeart/2005/8/layout/vList5"/>
    <dgm:cxn modelId="{7728F82F-9248-4B41-BAC1-066EBEA3D57C}" srcId="{733F307D-41E9-46A1-B4E1-3F1FBE42AAB3}" destId="{69E11848-D425-4E90-B204-9A34B2058623}" srcOrd="2" destOrd="0" parTransId="{C103A820-BF29-4FE4-8C8C-6099DEC67B0F}" sibTransId="{7596A3A5-DC9E-4FC8-B8E2-90B7815B32ED}"/>
    <dgm:cxn modelId="{EEEBD75D-4BB5-4117-ADA9-4E3571AA4B19}" type="presOf" srcId="{5F9987EF-6DE1-43C6-9022-AEE7DA504A3A}" destId="{DECC2689-4B75-4816-BC39-92F630F04AC5}" srcOrd="0" destOrd="0" presId="urn:microsoft.com/office/officeart/2005/8/layout/vList5"/>
    <dgm:cxn modelId="{BE4BF063-3774-4C8D-B600-E4A415B28F3E}" srcId="{733F307D-41E9-46A1-B4E1-3F1FBE42AAB3}" destId="{139FAFAD-4CD8-4150-B1F5-AE6208C8DB98}" srcOrd="0" destOrd="0" parTransId="{C585799A-D48A-44C9-A31C-C4D6C3B0B8F7}" sibTransId="{A0E420D7-3654-4053-8737-C3C3CFC78E81}"/>
    <dgm:cxn modelId="{4B088544-E8E0-42C9-804C-68F519F835BA}" srcId="{A25180B3-BB10-4051-A3D4-D5F87033DBDE}" destId="{CE84508B-14F8-4309-A500-D00123AFD32F}" srcOrd="1" destOrd="0" parTransId="{609B47F4-2E5B-4E19-9B7D-3C51E5F421CC}" sibTransId="{991F5EA4-0B21-4B66-B584-A2C692B5FBD0}"/>
    <dgm:cxn modelId="{124CB349-81B5-4A02-81BF-094E88F20C27}" type="presOf" srcId="{CE84508B-14F8-4309-A500-D00123AFD32F}" destId="{703EDD51-B435-49E0-9626-D769C9BC82A7}" srcOrd="0" destOrd="1" presId="urn:microsoft.com/office/officeart/2005/8/layout/vList5"/>
    <dgm:cxn modelId="{65B5D16B-F10C-4306-8766-EDC37D3FDFC2}" type="presOf" srcId="{69E11848-D425-4E90-B204-9A34B2058623}" destId="{EEF957F6-915E-4F83-A27B-2D1B8D9BF70C}" srcOrd="0" destOrd="0" presId="urn:microsoft.com/office/officeart/2005/8/layout/vList5"/>
    <dgm:cxn modelId="{95732A4E-C94B-4F63-9628-EA9A5FBBE316}" srcId="{139FAFAD-4CD8-4150-B1F5-AE6208C8DB98}" destId="{255693C1-C0FB-4636-A50E-1E437AF7B8AE}" srcOrd="1" destOrd="0" parTransId="{C84153C4-F7F1-4051-8C28-975D794A9243}" sibTransId="{17C4D895-E849-4924-9CF2-FD33FAE32032}"/>
    <dgm:cxn modelId="{11FFFC6E-B924-49A7-97EB-2909B35F755F}" type="presOf" srcId="{B6086A1D-ED2A-4958-A8EC-2A5E1CFDFDA4}" destId="{703EDD51-B435-49E0-9626-D769C9BC82A7}" srcOrd="0" destOrd="0" presId="urn:microsoft.com/office/officeart/2005/8/layout/vList5"/>
    <dgm:cxn modelId="{F6898270-2CB1-4BDB-BAD9-901964AE7BFC}" type="presOf" srcId="{A25180B3-BB10-4051-A3D4-D5F87033DBDE}" destId="{03E46844-E5A5-4398-9640-FAED523EA68B}" srcOrd="0" destOrd="0" presId="urn:microsoft.com/office/officeart/2005/8/layout/vList5"/>
    <dgm:cxn modelId="{5BD6B47C-7103-44D4-942C-1CB92FF6FE61}" type="presOf" srcId="{255693C1-C0FB-4636-A50E-1E437AF7B8AE}" destId="{D31472C1-28EC-458D-B571-867A2820B31E}" srcOrd="0" destOrd="1" presId="urn:microsoft.com/office/officeart/2005/8/layout/vList5"/>
    <dgm:cxn modelId="{7FB4A57F-8840-4200-B41D-EF7F4B7E195E}" srcId="{139FAFAD-4CD8-4150-B1F5-AE6208C8DB98}" destId="{5C5C6E30-82AB-4D42-8F58-5325BC9D19A0}" srcOrd="0" destOrd="0" parTransId="{84A4E151-1147-4BD1-8BC5-599F6020A113}" sibTransId="{13F75D4C-696A-4DED-AAAE-1EE8B51CEF2A}"/>
    <dgm:cxn modelId="{38DAAE80-95ED-4943-9EEB-9B2137BBC484}" type="presOf" srcId="{5C5C6E30-82AB-4D42-8F58-5325BC9D19A0}" destId="{D31472C1-28EC-458D-B571-867A2820B31E}" srcOrd="0" destOrd="0" presId="urn:microsoft.com/office/officeart/2005/8/layout/vList5"/>
    <dgm:cxn modelId="{12139C81-B0BF-4CC8-9776-B7141CA62200}" srcId="{69E11848-D425-4E90-B204-9A34B2058623}" destId="{16EA626A-CC24-48CC-88D6-AD420C34E2A3}" srcOrd="0" destOrd="0" parTransId="{F4DD9D6A-EEB5-4FB5-8385-1331FBB51E63}" sibTransId="{80E7AE84-0262-4582-8351-42BF215C78E5}"/>
    <dgm:cxn modelId="{B8F460BF-905B-4C4D-AB8A-68B29DE56732}" type="presOf" srcId="{733F307D-41E9-46A1-B4E1-3F1FBE42AAB3}" destId="{7A9F4484-66AB-4297-B018-2BF1E6C0A23E}" srcOrd="0" destOrd="0" presId="urn:microsoft.com/office/officeart/2005/8/layout/vList5"/>
    <dgm:cxn modelId="{879BC3BF-CF34-4ECC-ADDD-678C5DD94BF6}" srcId="{733F307D-41E9-46A1-B4E1-3F1FBE42AAB3}" destId="{A25180B3-BB10-4051-A3D4-D5F87033DBDE}" srcOrd="3" destOrd="0" parTransId="{C3C68A79-067F-4A0A-8E35-1137F1B6220C}" sibTransId="{1FC7DD3C-7278-4013-8F11-967211E146AF}"/>
    <dgm:cxn modelId="{17526ACA-FD94-4A14-9549-11069E9A7A7D}" srcId="{5F9987EF-6DE1-43C6-9022-AEE7DA504A3A}" destId="{CE70AE95-4138-41D9-82E5-5B8C976FA0CA}" srcOrd="0" destOrd="0" parTransId="{4F084702-E7D9-4BC0-BA26-B6526E51CC42}" sibTransId="{F8F30106-564F-44FF-86DD-1401F6F974EC}"/>
    <dgm:cxn modelId="{4A5403D1-DA28-4883-B6B9-E02C116A6E14}" type="presOf" srcId="{BB095D0E-98F8-4140-B882-7B417B4ACF35}" destId="{2A8F8E0F-5C70-464B-B92F-16E333E2B798}" srcOrd="0" destOrd="1" presId="urn:microsoft.com/office/officeart/2005/8/layout/vList5"/>
    <dgm:cxn modelId="{8D160BE7-0F7D-48E1-ACCE-8E9C62735B77}" type="presOf" srcId="{139FAFAD-4CD8-4150-B1F5-AE6208C8DB98}" destId="{711D5A1E-84C8-4D86-8E36-8185EB030960}" srcOrd="0" destOrd="0" presId="urn:microsoft.com/office/officeart/2005/8/layout/vList5"/>
    <dgm:cxn modelId="{73008CEA-F49E-4FCA-99B7-AAE90F08E75B}" srcId="{733F307D-41E9-46A1-B4E1-3F1FBE42AAB3}" destId="{5F9987EF-6DE1-43C6-9022-AEE7DA504A3A}" srcOrd="1" destOrd="0" parTransId="{33D435A9-70E3-4CD2-9FFD-4724A39D6922}" sibTransId="{71A39AC8-971C-4395-91EB-F5A5E977190F}"/>
    <dgm:cxn modelId="{C0B8A7F9-67D8-4336-9F23-F7A46758285D}" srcId="{5F9987EF-6DE1-43C6-9022-AEE7DA504A3A}" destId="{BB095D0E-98F8-4140-B882-7B417B4ACF35}" srcOrd="1" destOrd="0" parTransId="{6363BE20-FA6C-4E77-B38D-72C63E4BC7A1}" sibTransId="{4DF180AF-21A4-4BA2-9064-98A1987F84E6}"/>
    <dgm:cxn modelId="{2CE0B4FD-6D28-4C47-B640-E2A33ED30984}" type="presOf" srcId="{16EA626A-CC24-48CC-88D6-AD420C34E2A3}" destId="{F0A348C9-3BFE-499A-82AA-040CC11A86B5}" srcOrd="0" destOrd="0" presId="urn:microsoft.com/office/officeart/2005/8/layout/vList5"/>
    <dgm:cxn modelId="{29BE6D16-854F-446B-9205-035E580E71CB}" type="presParOf" srcId="{7A9F4484-66AB-4297-B018-2BF1E6C0A23E}" destId="{CA2F9DF0-94AB-4AB4-AF27-7B48834330B5}" srcOrd="0" destOrd="0" presId="urn:microsoft.com/office/officeart/2005/8/layout/vList5"/>
    <dgm:cxn modelId="{B0697575-4AF5-4479-9961-0E468B90DED1}" type="presParOf" srcId="{CA2F9DF0-94AB-4AB4-AF27-7B48834330B5}" destId="{711D5A1E-84C8-4D86-8E36-8185EB030960}" srcOrd="0" destOrd="0" presId="urn:microsoft.com/office/officeart/2005/8/layout/vList5"/>
    <dgm:cxn modelId="{7A5FC927-324A-4F16-92AF-CFF5290BD712}" type="presParOf" srcId="{CA2F9DF0-94AB-4AB4-AF27-7B48834330B5}" destId="{D31472C1-28EC-458D-B571-867A2820B31E}" srcOrd="1" destOrd="0" presId="urn:microsoft.com/office/officeart/2005/8/layout/vList5"/>
    <dgm:cxn modelId="{61AE7D54-1A4B-4B34-8E8D-738F160A891C}" type="presParOf" srcId="{7A9F4484-66AB-4297-B018-2BF1E6C0A23E}" destId="{2413DF65-C930-4052-8E89-870754A62A9D}" srcOrd="1" destOrd="0" presId="urn:microsoft.com/office/officeart/2005/8/layout/vList5"/>
    <dgm:cxn modelId="{AEC68C15-F4DD-4EE4-BC24-0924B04D8A54}" type="presParOf" srcId="{7A9F4484-66AB-4297-B018-2BF1E6C0A23E}" destId="{B34E9A07-B27B-4016-A640-534DA3229FD2}" srcOrd="2" destOrd="0" presId="urn:microsoft.com/office/officeart/2005/8/layout/vList5"/>
    <dgm:cxn modelId="{C83A2031-AE0E-4245-9340-D64FEE2F934A}" type="presParOf" srcId="{B34E9A07-B27B-4016-A640-534DA3229FD2}" destId="{DECC2689-4B75-4816-BC39-92F630F04AC5}" srcOrd="0" destOrd="0" presId="urn:microsoft.com/office/officeart/2005/8/layout/vList5"/>
    <dgm:cxn modelId="{A7E537BE-0CDD-4749-85B6-713033523748}" type="presParOf" srcId="{B34E9A07-B27B-4016-A640-534DA3229FD2}" destId="{2A8F8E0F-5C70-464B-B92F-16E333E2B798}" srcOrd="1" destOrd="0" presId="urn:microsoft.com/office/officeart/2005/8/layout/vList5"/>
    <dgm:cxn modelId="{493A9BFE-78CE-44B1-B579-AF7722EBA446}" type="presParOf" srcId="{7A9F4484-66AB-4297-B018-2BF1E6C0A23E}" destId="{21332D12-C1F6-406C-9EF9-15E141D94C46}" srcOrd="3" destOrd="0" presId="urn:microsoft.com/office/officeart/2005/8/layout/vList5"/>
    <dgm:cxn modelId="{C5B83D06-8C26-4BAE-BCAB-7CDEAF03659C}" type="presParOf" srcId="{7A9F4484-66AB-4297-B018-2BF1E6C0A23E}" destId="{B1C42BAD-9D14-43F6-9741-927376D40B20}" srcOrd="4" destOrd="0" presId="urn:microsoft.com/office/officeart/2005/8/layout/vList5"/>
    <dgm:cxn modelId="{0B32FE76-00E4-4100-AA8A-8AEBC2B67B8E}" type="presParOf" srcId="{B1C42BAD-9D14-43F6-9741-927376D40B20}" destId="{EEF957F6-915E-4F83-A27B-2D1B8D9BF70C}" srcOrd="0" destOrd="0" presId="urn:microsoft.com/office/officeart/2005/8/layout/vList5"/>
    <dgm:cxn modelId="{04501320-CE68-49CB-BA5C-B2B4BF17AECB}" type="presParOf" srcId="{B1C42BAD-9D14-43F6-9741-927376D40B20}" destId="{F0A348C9-3BFE-499A-82AA-040CC11A86B5}" srcOrd="1" destOrd="0" presId="urn:microsoft.com/office/officeart/2005/8/layout/vList5"/>
    <dgm:cxn modelId="{D11C75F3-5444-44BE-B63C-C091F3BDDBD2}" type="presParOf" srcId="{7A9F4484-66AB-4297-B018-2BF1E6C0A23E}" destId="{6F4DF579-E4DD-4C03-A36A-2244A9FE58A0}" srcOrd="5" destOrd="0" presId="urn:microsoft.com/office/officeart/2005/8/layout/vList5"/>
    <dgm:cxn modelId="{66BB96B3-4526-4D1A-8C5C-F0FACB7427D2}" type="presParOf" srcId="{7A9F4484-66AB-4297-B018-2BF1E6C0A23E}" destId="{62B83E04-BD44-4A28-9DF9-E384C72747A2}" srcOrd="6" destOrd="0" presId="urn:microsoft.com/office/officeart/2005/8/layout/vList5"/>
    <dgm:cxn modelId="{15C7F4D7-3B92-455A-BEA3-F42B346FB920}" type="presParOf" srcId="{62B83E04-BD44-4A28-9DF9-E384C72747A2}" destId="{03E46844-E5A5-4398-9640-FAED523EA68B}" srcOrd="0" destOrd="0" presId="urn:microsoft.com/office/officeart/2005/8/layout/vList5"/>
    <dgm:cxn modelId="{963B4AFF-2AF2-42D4-9C59-E88024F2234F}" type="presParOf" srcId="{62B83E04-BD44-4A28-9DF9-E384C72747A2}" destId="{703EDD51-B435-49E0-9626-D769C9BC82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472C1-28EC-458D-B571-867A2820B31E}">
      <dsp:nvSpPr>
        <dsp:cNvPr id="0" name=""/>
        <dsp:cNvSpPr/>
      </dsp:nvSpPr>
      <dsp:spPr>
        <a:xfrm rot="5400000">
          <a:off x="4598886" y="-1299221"/>
          <a:ext cx="950428" cy="3725475"/>
        </a:xfrm>
        <a:prstGeom prst="round2SameRect">
          <a:avLst/>
        </a:prstGeom>
        <a:solidFill>
          <a:srgbClr val="FB981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>
              <a:solidFill>
                <a:schemeClr val="tx1"/>
              </a:solidFill>
            </a:rPr>
            <a:t>Parcial 1: </a:t>
          </a:r>
          <a:r>
            <a:rPr lang="es-CO" sz="2600" b="1" kern="1200">
              <a:solidFill>
                <a:schemeClr val="tx1"/>
              </a:solidFill>
            </a:rPr>
            <a:t>15%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>
              <a:solidFill>
                <a:schemeClr val="tx1"/>
              </a:solidFill>
            </a:rPr>
            <a:t>Parcial 2: </a:t>
          </a:r>
          <a:r>
            <a:rPr lang="es-CO" sz="2600" b="1" kern="1200">
              <a:solidFill>
                <a:schemeClr val="tx1"/>
              </a:solidFill>
            </a:rPr>
            <a:t>15%</a:t>
          </a:r>
        </a:p>
      </dsp:txBody>
      <dsp:txXfrm rot="-5400000">
        <a:off x="3211363" y="134698"/>
        <a:ext cx="3679079" cy="857636"/>
      </dsp:txXfrm>
    </dsp:sp>
    <dsp:sp modelId="{711D5A1E-84C8-4D86-8E36-8185EB030960}">
      <dsp:nvSpPr>
        <dsp:cNvPr id="0" name=""/>
        <dsp:cNvSpPr/>
      </dsp:nvSpPr>
      <dsp:spPr>
        <a:xfrm>
          <a:off x="159" y="2333"/>
          <a:ext cx="3211203" cy="1122366"/>
        </a:xfrm>
        <a:prstGeom prst="round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>
              <a:solidFill>
                <a:schemeClr val="tx1"/>
              </a:solidFill>
            </a:rPr>
            <a:t>Parciales</a:t>
          </a:r>
        </a:p>
      </dsp:txBody>
      <dsp:txXfrm>
        <a:off x="54948" y="57122"/>
        <a:ext cx="3101625" cy="1012788"/>
      </dsp:txXfrm>
    </dsp:sp>
    <dsp:sp modelId="{2A8F8E0F-5C70-464B-B92F-16E333E2B798}">
      <dsp:nvSpPr>
        <dsp:cNvPr id="0" name=""/>
        <dsp:cNvSpPr/>
      </dsp:nvSpPr>
      <dsp:spPr>
        <a:xfrm rot="5400000">
          <a:off x="4598886" y="-120736"/>
          <a:ext cx="950428" cy="3725475"/>
        </a:xfrm>
        <a:prstGeom prst="round2SameRect">
          <a:avLst/>
        </a:prstGeom>
        <a:solidFill>
          <a:srgbClr val="FB981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>
              <a:solidFill>
                <a:schemeClr val="tx1"/>
              </a:solidFill>
            </a:rPr>
            <a:t>Proyecto Parte 1: </a:t>
          </a:r>
          <a:r>
            <a:rPr lang="es-CO" sz="2600" b="1" kern="1200">
              <a:solidFill>
                <a:schemeClr val="tx1"/>
              </a:solidFill>
            </a:rPr>
            <a:t>20%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>
              <a:solidFill>
                <a:schemeClr val="tx1"/>
              </a:solidFill>
            </a:rPr>
            <a:t>Proyecto Parte 2: </a:t>
          </a:r>
          <a:r>
            <a:rPr lang="es-CO" sz="2600" b="1" kern="1200">
              <a:solidFill>
                <a:schemeClr val="tx1"/>
              </a:solidFill>
            </a:rPr>
            <a:t>20%</a:t>
          </a:r>
        </a:p>
      </dsp:txBody>
      <dsp:txXfrm rot="-5400000">
        <a:off x="3211363" y="1313183"/>
        <a:ext cx="3679079" cy="857636"/>
      </dsp:txXfrm>
    </dsp:sp>
    <dsp:sp modelId="{DECC2689-4B75-4816-BC39-92F630F04AC5}">
      <dsp:nvSpPr>
        <dsp:cNvPr id="0" name=""/>
        <dsp:cNvSpPr/>
      </dsp:nvSpPr>
      <dsp:spPr>
        <a:xfrm>
          <a:off x="159" y="1180818"/>
          <a:ext cx="3211203" cy="1122366"/>
        </a:xfrm>
        <a:prstGeom prst="round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>
              <a:solidFill>
                <a:schemeClr val="tx1"/>
              </a:solidFill>
            </a:rPr>
            <a:t>Proyecto</a:t>
          </a:r>
        </a:p>
      </dsp:txBody>
      <dsp:txXfrm>
        <a:off x="54948" y="1235607"/>
        <a:ext cx="3101625" cy="1012788"/>
      </dsp:txXfrm>
    </dsp:sp>
    <dsp:sp modelId="{F0A348C9-3BFE-499A-82AA-040CC11A86B5}">
      <dsp:nvSpPr>
        <dsp:cNvPr id="0" name=""/>
        <dsp:cNvSpPr/>
      </dsp:nvSpPr>
      <dsp:spPr>
        <a:xfrm rot="5400000">
          <a:off x="4603774" y="1037014"/>
          <a:ext cx="897893" cy="3766942"/>
        </a:xfrm>
        <a:prstGeom prst="round2SameRect">
          <a:avLst/>
        </a:prstGeom>
        <a:solidFill>
          <a:srgbClr val="FB981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Tutoriales (x7): </a:t>
          </a:r>
          <a:r>
            <a:rPr lang="es-CO" sz="2600" b="1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10%</a:t>
          </a:r>
        </a:p>
      </dsp:txBody>
      <dsp:txXfrm rot="-5400000">
        <a:off x="3169250" y="2515370"/>
        <a:ext cx="3723110" cy="810229"/>
      </dsp:txXfrm>
    </dsp:sp>
    <dsp:sp modelId="{EEF957F6-915E-4F83-A27B-2D1B8D9BF70C}">
      <dsp:nvSpPr>
        <dsp:cNvPr id="0" name=""/>
        <dsp:cNvSpPr/>
      </dsp:nvSpPr>
      <dsp:spPr>
        <a:xfrm>
          <a:off x="159" y="2359302"/>
          <a:ext cx="3169089" cy="1122366"/>
        </a:xfrm>
        <a:prstGeom prst="round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>
              <a:solidFill>
                <a:schemeClr val="tx1"/>
              </a:solidFill>
            </a:rPr>
            <a:t>Tutoriales</a:t>
          </a:r>
        </a:p>
      </dsp:txBody>
      <dsp:txXfrm>
        <a:off x="54948" y="2414091"/>
        <a:ext cx="3059511" cy="1012788"/>
      </dsp:txXfrm>
    </dsp:sp>
    <dsp:sp modelId="{703EDD51-B435-49E0-9626-D769C9BC82A7}">
      <dsp:nvSpPr>
        <dsp:cNvPr id="0" name=""/>
        <dsp:cNvSpPr/>
      </dsp:nvSpPr>
      <dsp:spPr>
        <a:xfrm rot="5400000">
          <a:off x="4595364" y="2204254"/>
          <a:ext cx="897893" cy="3789431"/>
        </a:xfrm>
        <a:prstGeom prst="round2SameRect">
          <a:avLst/>
        </a:prstGeom>
        <a:solidFill>
          <a:srgbClr val="FB981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 1: </a:t>
          </a:r>
          <a:r>
            <a:rPr lang="es-CO" sz="2600" b="1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10%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2600" b="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Taller 2:</a:t>
          </a:r>
          <a:r>
            <a:rPr lang="es-CO" sz="2600" b="1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10%</a:t>
          </a:r>
        </a:p>
      </dsp:txBody>
      <dsp:txXfrm rot="-5400000">
        <a:off x="3149595" y="3693855"/>
        <a:ext cx="3745599" cy="810229"/>
      </dsp:txXfrm>
    </dsp:sp>
    <dsp:sp modelId="{03E46844-E5A5-4398-9640-FAED523EA68B}">
      <dsp:nvSpPr>
        <dsp:cNvPr id="0" name=""/>
        <dsp:cNvSpPr/>
      </dsp:nvSpPr>
      <dsp:spPr>
        <a:xfrm>
          <a:off x="159" y="3537787"/>
          <a:ext cx="3149435" cy="1122366"/>
        </a:xfrm>
        <a:prstGeom prst="roundRect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>
              <a:solidFill>
                <a:schemeClr val="tx1"/>
              </a:solidFill>
            </a:rPr>
            <a:t>Talleres</a:t>
          </a:r>
        </a:p>
      </dsp:txBody>
      <dsp:txXfrm>
        <a:off x="54948" y="3592576"/>
        <a:ext cx="3039857" cy="1012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22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743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147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512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184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Tópicos Especiales en Ingeniería de Software</a:t>
            </a:r>
            <a:endParaRPr lang="es-CO" sz="4800" b="1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CO"/>
              <a:t>Nicolás Ramírez Vélez</a:t>
            </a:r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del curso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37" name="Google Shape;44;p33">
            <a:extLst>
              <a:ext uri="{FF2B5EF4-FFF2-40B4-BE49-F238E27FC236}">
                <a16:creationId xmlns:a16="http://schemas.microsoft.com/office/drawing/2014/main" id="{F1C3E1C3-25E5-20FB-89C4-AEE96149FCF4}"/>
              </a:ext>
            </a:extLst>
          </p:cNvPr>
          <p:cNvSpPr/>
          <p:nvPr userDrawn="1"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46;p33">
            <a:extLst>
              <a:ext uri="{FF2B5EF4-FFF2-40B4-BE49-F238E27FC236}">
                <a16:creationId xmlns:a16="http://schemas.microsoft.com/office/drawing/2014/main" id="{012DBD1B-E7CD-4121-37B3-C2FF5FB58893}"/>
              </a:ext>
            </a:extLst>
          </p:cNvPr>
          <p:cNvSpPr/>
          <p:nvPr userDrawn="1"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48;p33">
            <a:extLst>
              <a:ext uri="{FF2B5EF4-FFF2-40B4-BE49-F238E27FC236}">
                <a16:creationId xmlns:a16="http://schemas.microsoft.com/office/drawing/2014/main" id="{1A36F8D1-22F6-93E2-58C2-DF1AF42B3AEC}"/>
              </a:ext>
            </a:extLst>
          </p:cNvPr>
          <p:cNvSpPr/>
          <p:nvPr userDrawn="1"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3;p33">
            <a:extLst>
              <a:ext uri="{FF2B5EF4-FFF2-40B4-BE49-F238E27FC236}">
                <a16:creationId xmlns:a16="http://schemas.microsoft.com/office/drawing/2014/main" id="{69D9FF78-0E2C-8E21-12F7-07283062B4DF}"/>
              </a:ext>
            </a:extLst>
          </p:cNvPr>
          <p:cNvSpPr/>
          <p:nvPr userDrawn="1"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5;p33">
            <a:extLst>
              <a:ext uri="{FF2B5EF4-FFF2-40B4-BE49-F238E27FC236}">
                <a16:creationId xmlns:a16="http://schemas.microsoft.com/office/drawing/2014/main" id="{BD89C295-4243-D50F-C44F-DCDDADB2F589}"/>
              </a:ext>
            </a:extLst>
          </p:cNvPr>
          <p:cNvSpPr/>
          <p:nvPr userDrawn="1"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7;p33">
            <a:extLst>
              <a:ext uri="{FF2B5EF4-FFF2-40B4-BE49-F238E27FC236}">
                <a16:creationId xmlns:a16="http://schemas.microsoft.com/office/drawing/2014/main" id="{0AC72FFB-1B29-A006-1F97-290A9A07AAFD}"/>
              </a:ext>
            </a:extLst>
          </p:cNvPr>
          <p:cNvSpPr/>
          <p:nvPr userDrawn="1"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8;p33">
            <a:extLst>
              <a:ext uri="{FF2B5EF4-FFF2-40B4-BE49-F238E27FC236}">
                <a16:creationId xmlns:a16="http://schemas.microsoft.com/office/drawing/2014/main" id="{1C1C5C1B-6E39-35A3-ABF0-5EA5F7E4C881}"/>
              </a:ext>
            </a:extLst>
          </p:cNvPr>
          <p:cNvSpPr/>
          <p:nvPr userDrawn="1"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7;p33">
            <a:extLst>
              <a:ext uri="{FF2B5EF4-FFF2-40B4-BE49-F238E27FC236}">
                <a16:creationId xmlns:a16="http://schemas.microsoft.com/office/drawing/2014/main" id="{C871EDB0-AC73-1BF3-11A1-CCAEB15AB944}"/>
              </a:ext>
            </a:extLst>
          </p:cNvPr>
          <p:cNvSpPr/>
          <p:nvPr userDrawn="1"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8;p33">
            <a:extLst>
              <a:ext uri="{FF2B5EF4-FFF2-40B4-BE49-F238E27FC236}">
                <a16:creationId xmlns:a16="http://schemas.microsoft.com/office/drawing/2014/main" id="{0DB2EC5E-340D-74A4-911B-70C641A2918A}"/>
              </a:ext>
            </a:extLst>
          </p:cNvPr>
          <p:cNvSpPr/>
          <p:nvPr userDrawn="1"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7;p33">
            <a:extLst>
              <a:ext uri="{FF2B5EF4-FFF2-40B4-BE49-F238E27FC236}">
                <a16:creationId xmlns:a16="http://schemas.microsoft.com/office/drawing/2014/main" id="{94DDB4C7-78B6-5D07-07F5-9B4853FA3524}"/>
              </a:ext>
            </a:extLst>
          </p:cNvPr>
          <p:cNvSpPr/>
          <p:nvPr userDrawn="1"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351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37" name="Google Shape;44;p33">
            <a:extLst>
              <a:ext uri="{FF2B5EF4-FFF2-40B4-BE49-F238E27FC236}">
                <a16:creationId xmlns:a16="http://schemas.microsoft.com/office/drawing/2014/main" id="{555783DE-0BB0-0A61-D2E3-BD12A6ECE011}"/>
              </a:ext>
            </a:extLst>
          </p:cNvPr>
          <p:cNvSpPr/>
          <p:nvPr userDrawn="1"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46;p33">
            <a:extLst>
              <a:ext uri="{FF2B5EF4-FFF2-40B4-BE49-F238E27FC236}">
                <a16:creationId xmlns:a16="http://schemas.microsoft.com/office/drawing/2014/main" id="{B703E17E-FE6F-AF88-5129-6E896D7EC37F}"/>
              </a:ext>
            </a:extLst>
          </p:cNvPr>
          <p:cNvSpPr/>
          <p:nvPr userDrawn="1"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48;p33">
            <a:extLst>
              <a:ext uri="{FF2B5EF4-FFF2-40B4-BE49-F238E27FC236}">
                <a16:creationId xmlns:a16="http://schemas.microsoft.com/office/drawing/2014/main" id="{280AA3CF-5A42-DC03-F285-33209448CDDE}"/>
              </a:ext>
            </a:extLst>
          </p:cNvPr>
          <p:cNvSpPr/>
          <p:nvPr userDrawn="1"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3;p33">
            <a:extLst>
              <a:ext uri="{FF2B5EF4-FFF2-40B4-BE49-F238E27FC236}">
                <a16:creationId xmlns:a16="http://schemas.microsoft.com/office/drawing/2014/main" id="{C020565E-3032-4598-4EFA-F7F8B576DB1A}"/>
              </a:ext>
            </a:extLst>
          </p:cNvPr>
          <p:cNvSpPr/>
          <p:nvPr userDrawn="1"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5;p33">
            <a:extLst>
              <a:ext uri="{FF2B5EF4-FFF2-40B4-BE49-F238E27FC236}">
                <a16:creationId xmlns:a16="http://schemas.microsoft.com/office/drawing/2014/main" id="{AD0F90C6-2C8D-591A-E5F9-6EE8D576592E}"/>
              </a:ext>
            </a:extLst>
          </p:cNvPr>
          <p:cNvSpPr/>
          <p:nvPr userDrawn="1"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7;p33">
            <a:extLst>
              <a:ext uri="{FF2B5EF4-FFF2-40B4-BE49-F238E27FC236}">
                <a16:creationId xmlns:a16="http://schemas.microsoft.com/office/drawing/2014/main" id="{79CFA078-C5F9-51F8-52CA-02FF86868B33}"/>
              </a:ext>
            </a:extLst>
          </p:cNvPr>
          <p:cNvSpPr/>
          <p:nvPr userDrawn="1"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8;p33">
            <a:extLst>
              <a:ext uri="{FF2B5EF4-FFF2-40B4-BE49-F238E27FC236}">
                <a16:creationId xmlns:a16="http://schemas.microsoft.com/office/drawing/2014/main" id="{684E26AC-2D18-3E2A-3597-255C11AF665A}"/>
              </a:ext>
            </a:extLst>
          </p:cNvPr>
          <p:cNvSpPr/>
          <p:nvPr userDrawn="1"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7;p33">
            <a:extLst>
              <a:ext uri="{FF2B5EF4-FFF2-40B4-BE49-F238E27FC236}">
                <a16:creationId xmlns:a16="http://schemas.microsoft.com/office/drawing/2014/main" id="{AF19D27C-A159-60C6-2907-036E0C2E564D}"/>
              </a:ext>
            </a:extLst>
          </p:cNvPr>
          <p:cNvSpPr/>
          <p:nvPr userDrawn="1"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8;p33">
            <a:extLst>
              <a:ext uri="{FF2B5EF4-FFF2-40B4-BE49-F238E27FC236}">
                <a16:creationId xmlns:a16="http://schemas.microsoft.com/office/drawing/2014/main" id="{90F6A263-4698-EECF-D25C-1C1403A5ACCD}"/>
              </a:ext>
            </a:extLst>
          </p:cNvPr>
          <p:cNvSpPr/>
          <p:nvPr userDrawn="1"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7;p33">
            <a:extLst>
              <a:ext uri="{FF2B5EF4-FFF2-40B4-BE49-F238E27FC236}">
                <a16:creationId xmlns:a16="http://schemas.microsoft.com/office/drawing/2014/main" id="{D7776D4C-8C49-E720-FC8F-D1552054CEDF}"/>
              </a:ext>
            </a:extLst>
          </p:cNvPr>
          <p:cNvSpPr/>
          <p:nvPr userDrawn="1"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8246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37" name="Google Shape;44;p33">
            <a:extLst>
              <a:ext uri="{FF2B5EF4-FFF2-40B4-BE49-F238E27FC236}">
                <a16:creationId xmlns:a16="http://schemas.microsoft.com/office/drawing/2014/main" id="{F730591E-4EF5-BEDA-91A5-3742243C6E8C}"/>
              </a:ext>
            </a:extLst>
          </p:cNvPr>
          <p:cNvSpPr/>
          <p:nvPr userDrawn="1"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46;p33">
            <a:extLst>
              <a:ext uri="{FF2B5EF4-FFF2-40B4-BE49-F238E27FC236}">
                <a16:creationId xmlns:a16="http://schemas.microsoft.com/office/drawing/2014/main" id="{6112CF89-6EDF-6656-4250-FF8E5F889948}"/>
              </a:ext>
            </a:extLst>
          </p:cNvPr>
          <p:cNvSpPr/>
          <p:nvPr userDrawn="1"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48;p33">
            <a:extLst>
              <a:ext uri="{FF2B5EF4-FFF2-40B4-BE49-F238E27FC236}">
                <a16:creationId xmlns:a16="http://schemas.microsoft.com/office/drawing/2014/main" id="{CC7DB118-2322-2B05-9F6D-00D36CFE4391}"/>
              </a:ext>
            </a:extLst>
          </p:cNvPr>
          <p:cNvSpPr/>
          <p:nvPr userDrawn="1"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3;p33">
            <a:extLst>
              <a:ext uri="{FF2B5EF4-FFF2-40B4-BE49-F238E27FC236}">
                <a16:creationId xmlns:a16="http://schemas.microsoft.com/office/drawing/2014/main" id="{C4296F6A-0F2E-0A0B-13D2-864254126856}"/>
              </a:ext>
            </a:extLst>
          </p:cNvPr>
          <p:cNvSpPr/>
          <p:nvPr userDrawn="1"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5;p33">
            <a:extLst>
              <a:ext uri="{FF2B5EF4-FFF2-40B4-BE49-F238E27FC236}">
                <a16:creationId xmlns:a16="http://schemas.microsoft.com/office/drawing/2014/main" id="{CDF6ECE4-7238-EE77-0267-DF4510E6F818}"/>
              </a:ext>
            </a:extLst>
          </p:cNvPr>
          <p:cNvSpPr/>
          <p:nvPr userDrawn="1"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7;p33">
            <a:extLst>
              <a:ext uri="{FF2B5EF4-FFF2-40B4-BE49-F238E27FC236}">
                <a16:creationId xmlns:a16="http://schemas.microsoft.com/office/drawing/2014/main" id="{DB17D8BC-6459-6CE1-DEB2-CDA2480A9329}"/>
              </a:ext>
            </a:extLst>
          </p:cNvPr>
          <p:cNvSpPr/>
          <p:nvPr userDrawn="1"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8;p33">
            <a:extLst>
              <a:ext uri="{FF2B5EF4-FFF2-40B4-BE49-F238E27FC236}">
                <a16:creationId xmlns:a16="http://schemas.microsoft.com/office/drawing/2014/main" id="{1ACBCBD6-C77B-B622-F448-C108B1A1D809}"/>
              </a:ext>
            </a:extLst>
          </p:cNvPr>
          <p:cNvSpPr/>
          <p:nvPr userDrawn="1"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7;p33">
            <a:extLst>
              <a:ext uri="{FF2B5EF4-FFF2-40B4-BE49-F238E27FC236}">
                <a16:creationId xmlns:a16="http://schemas.microsoft.com/office/drawing/2014/main" id="{6D0957DB-A804-AC7D-5764-391AC862300A}"/>
              </a:ext>
            </a:extLst>
          </p:cNvPr>
          <p:cNvSpPr/>
          <p:nvPr userDrawn="1"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8;p33">
            <a:extLst>
              <a:ext uri="{FF2B5EF4-FFF2-40B4-BE49-F238E27FC236}">
                <a16:creationId xmlns:a16="http://schemas.microsoft.com/office/drawing/2014/main" id="{70EB8875-A43E-3FC6-0ACD-24E9D412A80E}"/>
              </a:ext>
            </a:extLst>
          </p:cNvPr>
          <p:cNvSpPr/>
          <p:nvPr userDrawn="1"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7;p33">
            <a:extLst>
              <a:ext uri="{FF2B5EF4-FFF2-40B4-BE49-F238E27FC236}">
                <a16:creationId xmlns:a16="http://schemas.microsoft.com/office/drawing/2014/main" id="{D947D007-404E-6A1E-F23C-24A26CF2AE2C}"/>
              </a:ext>
            </a:extLst>
          </p:cNvPr>
          <p:cNvSpPr/>
          <p:nvPr userDrawn="1"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01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5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pic>
        <p:nvPicPr>
          <p:cNvPr id="17" name="Gráfico 11">
            <a:extLst>
              <a:ext uri="{FF2B5EF4-FFF2-40B4-BE49-F238E27FC236}">
                <a16:creationId xmlns:a16="http://schemas.microsoft.com/office/drawing/2014/main" id="{D88712F2-2C89-412E-A24E-AA2B1E304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37" name="Google Shape;44;p33">
            <a:extLst>
              <a:ext uri="{FF2B5EF4-FFF2-40B4-BE49-F238E27FC236}">
                <a16:creationId xmlns:a16="http://schemas.microsoft.com/office/drawing/2014/main" id="{47F16219-DEAA-FEB8-3434-B415C10E49B7}"/>
              </a:ext>
            </a:extLst>
          </p:cNvPr>
          <p:cNvSpPr/>
          <p:nvPr userDrawn="1"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46;p33">
            <a:extLst>
              <a:ext uri="{FF2B5EF4-FFF2-40B4-BE49-F238E27FC236}">
                <a16:creationId xmlns:a16="http://schemas.microsoft.com/office/drawing/2014/main" id="{299BE956-29FC-C079-E6C0-2E2B50196F56}"/>
              </a:ext>
            </a:extLst>
          </p:cNvPr>
          <p:cNvSpPr/>
          <p:nvPr userDrawn="1"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48;p33">
            <a:extLst>
              <a:ext uri="{FF2B5EF4-FFF2-40B4-BE49-F238E27FC236}">
                <a16:creationId xmlns:a16="http://schemas.microsoft.com/office/drawing/2014/main" id="{0ECD462B-6D01-D3D6-A2A5-E6574CF6B8E8}"/>
              </a:ext>
            </a:extLst>
          </p:cNvPr>
          <p:cNvSpPr/>
          <p:nvPr userDrawn="1"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3;p33">
            <a:extLst>
              <a:ext uri="{FF2B5EF4-FFF2-40B4-BE49-F238E27FC236}">
                <a16:creationId xmlns:a16="http://schemas.microsoft.com/office/drawing/2014/main" id="{8EB673AF-A06C-DDB7-7836-F722A387F704}"/>
              </a:ext>
            </a:extLst>
          </p:cNvPr>
          <p:cNvSpPr/>
          <p:nvPr userDrawn="1"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5;p33">
            <a:extLst>
              <a:ext uri="{FF2B5EF4-FFF2-40B4-BE49-F238E27FC236}">
                <a16:creationId xmlns:a16="http://schemas.microsoft.com/office/drawing/2014/main" id="{100F5C3C-9F82-F094-2704-9B9E8D26B032}"/>
              </a:ext>
            </a:extLst>
          </p:cNvPr>
          <p:cNvSpPr/>
          <p:nvPr userDrawn="1"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7;p33">
            <a:extLst>
              <a:ext uri="{FF2B5EF4-FFF2-40B4-BE49-F238E27FC236}">
                <a16:creationId xmlns:a16="http://schemas.microsoft.com/office/drawing/2014/main" id="{A16DDECD-6C11-0A12-17FF-CBA693B2E8A8}"/>
              </a:ext>
            </a:extLst>
          </p:cNvPr>
          <p:cNvSpPr/>
          <p:nvPr userDrawn="1"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8;p33">
            <a:extLst>
              <a:ext uri="{FF2B5EF4-FFF2-40B4-BE49-F238E27FC236}">
                <a16:creationId xmlns:a16="http://schemas.microsoft.com/office/drawing/2014/main" id="{B6394D81-1C02-90D4-7FA4-39507FFF1CA5}"/>
              </a:ext>
            </a:extLst>
          </p:cNvPr>
          <p:cNvSpPr/>
          <p:nvPr userDrawn="1"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7;p33">
            <a:extLst>
              <a:ext uri="{FF2B5EF4-FFF2-40B4-BE49-F238E27FC236}">
                <a16:creationId xmlns:a16="http://schemas.microsoft.com/office/drawing/2014/main" id="{BCC61181-F8B7-6E8F-0D5B-5BB3A2FE6DC8}"/>
              </a:ext>
            </a:extLst>
          </p:cNvPr>
          <p:cNvSpPr/>
          <p:nvPr userDrawn="1"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8;p33">
            <a:extLst>
              <a:ext uri="{FF2B5EF4-FFF2-40B4-BE49-F238E27FC236}">
                <a16:creationId xmlns:a16="http://schemas.microsoft.com/office/drawing/2014/main" id="{7A1CD6AF-A4A1-7802-8EAD-9E092627531E}"/>
              </a:ext>
            </a:extLst>
          </p:cNvPr>
          <p:cNvSpPr/>
          <p:nvPr userDrawn="1"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7;p33">
            <a:extLst>
              <a:ext uri="{FF2B5EF4-FFF2-40B4-BE49-F238E27FC236}">
                <a16:creationId xmlns:a16="http://schemas.microsoft.com/office/drawing/2014/main" id="{E810DC42-5865-0D3F-57E0-10D9D4CA0E3F}"/>
              </a:ext>
            </a:extLst>
          </p:cNvPr>
          <p:cNvSpPr/>
          <p:nvPr userDrawn="1"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5378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EJERCICIO FINAL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err="1">
                <a:solidFill>
                  <a:srgbClr val="7F7F7F"/>
                </a:solidFill>
              </a:rPr>
              <a:t>Lorem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ipsum</a:t>
            </a:r>
            <a:r>
              <a:rPr lang="es-ES" sz="2000">
                <a:solidFill>
                  <a:srgbClr val="7F7F7F"/>
                </a:solidFill>
              </a:rPr>
              <a:t> dolor </a:t>
            </a:r>
            <a:r>
              <a:rPr lang="es-ES" sz="2000" err="1">
                <a:solidFill>
                  <a:srgbClr val="7F7F7F"/>
                </a:solidFill>
              </a:rPr>
              <a:t>sit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amet</a:t>
            </a:r>
            <a:r>
              <a:rPr lang="es-ES" sz="2000">
                <a:solidFill>
                  <a:srgbClr val="7F7F7F"/>
                </a:solidFill>
              </a:rPr>
              <a:t>, </a:t>
            </a:r>
            <a:r>
              <a:rPr lang="es-ES" sz="2000" err="1">
                <a:solidFill>
                  <a:srgbClr val="7F7F7F"/>
                </a:solidFill>
              </a:rPr>
              <a:t>consectetur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adipiscing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elit</a:t>
            </a:r>
            <a:r>
              <a:rPr lang="es-ES" sz="2000">
                <a:solidFill>
                  <a:srgbClr val="7F7F7F"/>
                </a:solidFill>
              </a:rPr>
              <a:t>. </a:t>
            </a:r>
            <a:r>
              <a:rPr lang="es-ES" sz="2000" err="1">
                <a:solidFill>
                  <a:srgbClr val="7F7F7F"/>
                </a:solidFill>
              </a:rPr>
              <a:t>Integer</a:t>
            </a:r>
            <a:r>
              <a:rPr lang="es-ES" sz="2000">
                <a:solidFill>
                  <a:srgbClr val="7F7F7F"/>
                </a:solidFill>
              </a:rPr>
              <a:t> et </a:t>
            </a:r>
            <a:r>
              <a:rPr lang="es-ES" sz="2000" err="1">
                <a:solidFill>
                  <a:srgbClr val="7F7F7F"/>
                </a:solidFill>
              </a:rPr>
              <a:t>faucibus</a:t>
            </a:r>
            <a:r>
              <a:rPr lang="es-ES" sz="2000">
                <a:solidFill>
                  <a:srgbClr val="7F7F7F"/>
                </a:solidFill>
              </a:rPr>
              <a:t> odio. Quisque et ante </a:t>
            </a:r>
            <a:r>
              <a:rPr lang="es-ES" sz="2000" err="1">
                <a:solidFill>
                  <a:srgbClr val="7F7F7F"/>
                </a:solidFill>
              </a:rPr>
              <a:t>eu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ipsum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dictum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pretium</a:t>
            </a:r>
            <a:r>
              <a:rPr lang="es-ES" sz="2000">
                <a:solidFill>
                  <a:srgbClr val="7F7F7F"/>
                </a:solidFill>
              </a:rPr>
              <a:t> id </a:t>
            </a:r>
            <a:r>
              <a:rPr lang="es-ES" sz="2000" err="1">
                <a:solidFill>
                  <a:srgbClr val="7F7F7F"/>
                </a:solidFill>
              </a:rPr>
              <a:t>finibus</a:t>
            </a:r>
            <a:r>
              <a:rPr lang="es-ES" sz="2000">
                <a:solidFill>
                  <a:srgbClr val="7F7F7F"/>
                </a:solidFill>
              </a:rPr>
              <a:t> odio. </a:t>
            </a:r>
            <a:r>
              <a:rPr lang="es-ES" sz="2000" err="1">
                <a:solidFill>
                  <a:srgbClr val="7F7F7F"/>
                </a:solidFill>
              </a:rPr>
              <a:t>Donec</a:t>
            </a:r>
            <a:r>
              <a:rPr lang="es-ES" sz="2000">
                <a:solidFill>
                  <a:srgbClr val="7F7F7F"/>
                </a:solidFill>
              </a:rPr>
              <a:t> vitae </a:t>
            </a:r>
            <a:r>
              <a:rPr lang="es-ES" sz="2000" err="1">
                <a:solidFill>
                  <a:srgbClr val="7F7F7F"/>
                </a:solidFill>
              </a:rPr>
              <a:t>nibh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semper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est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luctus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vulputate</a:t>
            </a:r>
            <a:r>
              <a:rPr lang="es-ES" sz="200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/>
              <a:t>SEPARADOR</a:t>
            </a: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RECAPITULEMOS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Mnecación</a:t>
            </a:r>
            <a:endParaRPr lang="es-CO" sz="90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REFERENCIAS</a:t>
            </a:r>
            <a:endParaRPr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/>
              <a:t>Material elaborado por: Daniel Correa – Paola Vallejo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/>
              <a:t>AGENDA</a:t>
            </a:r>
            <a:endParaRPr lang="es-CO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2961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 </a:t>
            </a:r>
            <a:b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if-then-else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31125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 </a:t>
            </a: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endParaRPr lang="es-CO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9209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Condicionales anidados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37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Google Shape;43;p33"/>
          <p:cNvSpPr/>
          <p:nvPr/>
        </p:nvSpPr>
        <p:spPr>
          <a:xfrm>
            <a:off x="0" y="2296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 </a:t>
            </a:r>
            <a:b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if-then-else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;p33"/>
          <p:cNvSpPr/>
          <p:nvPr/>
        </p:nvSpPr>
        <p:spPr>
          <a:xfrm>
            <a:off x="0" y="31125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 </a:t>
            </a: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endParaRPr lang="es-CO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7;p33"/>
          <p:cNvSpPr/>
          <p:nvPr/>
        </p:nvSpPr>
        <p:spPr>
          <a:xfrm>
            <a:off x="0" y="39209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Condicionales anidados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600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Google Shape;43;p33"/>
          <p:cNvSpPr/>
          <p:nvPr/>
        </p:nvSpPr>
        <p:spPr>
          <a:xfrm>
            <a:off x="0" y="2296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 </a:t>
            </a:r>
            <a:b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if-then-else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;p33"/>
          <p:cNvSpPr/>
          <p:nvPr/>
        </p:nvSpPr>
        <p:spPr>
          <a:xfrm>
            <a:off x="0" y="31125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 </a:t>
            </a: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endParaRPr lang="es-CO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7;p33"/>
          <p:cNvSpPr/>
          <p:nvPr/>
        </p:nvSpPr>
        <p:spPr>
          <a:xfrm>
            <a:off x="0" y="39209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Condicionales anidados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pic>
        <p:nvPicPr>
          <p:cNvPr id="14" name="Gráfico 11">
            <a:extLst>
              <a:ext uri="{FF2B5EF4-FFF2-40B4-BE49-F238E27FC236}">
                <a16:creationId xmlns:a16="http://schemas.microsoft.com/office/drawing/2014/main" id="{5DCCAEF9-2F14-419C-88B2-DA5C937F7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-42185" y="-11154"/>
            <a:ext cx="1590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del curso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del curso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del curso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 del curso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 detallado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Evaluaciones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p4Mvapo5kc" TargetMode="External"/><Relationship Id="rId2" Type="http://schemas.openxmlformats.org/officeDocument/2006/relationships/hyperlink" Target="https://www.youtube.com/watch?v=sxTmJE4k0ho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3.jpeg"/><Relationship Id="rId7" Type="http://schemas.openxmlformats.org/officeDocument/2006/relationships/image" Target="../media/image3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19.jpeg"/><Relationship Id="rId9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youtube.com/watch?v=AEyNVa4VNA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ramirezv1@eafit.edu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bes.com/sites/quora/2016/07/07/great-software-architects-share-these-5-traits-in-common/#1213108f74a1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at-makes-a-good-software-architect-What-are-the-defining-characteristics-of-an-architect-and-differences-between-an-architect-and-an-engineering-manager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dev.to/iriskatastic/the-role-skills-and-duties-of-a-software-architect-413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DE21F3D-E94E-6307-019F-858A6041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Presentación del curso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/>
              <a:t>Metodología de trabajo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Contenido detallado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Evaluaciones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err="1"/>
              <a:t>Tips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0279A30-79A6-4172-06C1-75B0DA25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Metodología – Reglas generales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1E5839-4D00-2B76-1D32-91CB7EE4E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just"/>
            <a:r>
              <a:rPr lang="es-CO" sz="2200"/>
              <a:t>La asistencia en este curso es </a:t>
            </a:r>
            <a:r>
              <a:rPr lang="es-CO" sz="2200" b="1"/>
              <a:t>voluntaria</a:t>
            </a:r>
            <a:r>
              <a:rPr lang="es-CO" sz="2200"/>
              <a:t>, pero se tomará asistencia por cuestiones de controles internos.</a:t>
            </a:r>
          </a:p>
          <a:p>
            <a:pPr algn="just"/>
            <a:r>
              <a:rPr lang="es-CO" sz="2200"/>
              <a:t>Aunque la asistencia sea voluntaria </a:t>
            </a:r>
            <a:r>
              <a:rPr lang="es-CO" sz="2200" b="1"/>
              <a:t>se recomienda asistir a todas las clases</a:t>
            </a:r>
            <a:r>
              <a:rPr lang="es-CO" sz="2200"/>
              <a:t> y aprovechar los espacios de discusión.</a:t>
            </a:r>
          </a:p>
          <a:p>
            <a:pPr algn="just"/>
            <a:r>
              <a:rPr lang="es-CO" sz="2200" b="1"/>
              <a:t>Las notas son responsabilidad del estudiante</a:t>
            </a:r>
            <a:r>
              <a:rPr lang="es-CO" sz="2200"/>
              <a:t>, NO DEL PROFESOR. Al final del semestre por favor evitar enviar correos del tipo:</a:t>
            </a:r>
          </a:p>
          <a:p>
            <a:pPr lvl="1" algn="just">
              <a:buClr>
                <a:srgbClr val="009BAF"/>
              </a:buClr>
            </a:pPr>
            <a:r>
              <a:rPr lang="es-CO" sz="2200"/>
              <a:t>“por favor colocarme un trabajo adicional”</a:t>
            </a:r>
          </a:p>
          <a:p>
            <a:pPr lvl="1" algn="just">
              <a:buClr>
                <a:srgbClr val="009BAF"/>
              </a:buClr>
            </a:pPr>
            <a:r>
              <a:rPr lang="es-CO" sz="2200"/>
              <a:t>“me van a quitar la beca”</a:t>
            </a:r>
          </a:p>
          <a:p>
            <a:pPr lvl="1" algn="just">
              <a:buClr>
                <a:srgbClr val="009BAF"/>
              </a:buClr>
            </a:pPr>
            <a:r>
              <a:rPr lang="es-CO" sz="2200"/>
              <a:t>“el promedio me va a quedar muy bajito”</a:t>
            </a:r>
          </a:p>
          <a:p>
            <a:pPr lvl="1" algn="just">
              <a:buClr>
                <a:srgbClr val="009BAF"/>
              </a:buClr>
            </a:pPr>
            <a:r>
              <a:rPr lang="es-CO" sz="2200"/>
              <a:t>“aunque la pierda que me quede altica”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A7A6CB-5979-B219-6B47-BA2FF25907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519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59AB7-A20B-56D5-0838-042B56D2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Metodología – Recursos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660A34-D0E9-DB86-3BD7-95C72C791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4749" y="1624676"/>
            <a:ext cx="4254980" cy="4663440"/>
          </a:xfrm>
        </p:spPr>
        <p:txBody>
          <a:bodyPr/>
          <a:lstStyle/>
          <a:p>
            <a:pPr marL="0" indent="0" algn="just">
              <a:buNone/>
            </a:pPr>
            <a:r>
              <a:rPr lang="es-CO" sz="2200" b="1"/>
              <a:t>Microsoft </a:t>
            </a:r>
            <a:r>
              <a:rPr lang="es-CO" sz="2200" b="1" err="1"/>
              <a:t>Teams</a:t>
            </a:r>
            <a:endParaRPr lang="es-CO" sz="2200" b="1"/>
          </a:p>
          <a:p>
            <a:pPr algn="just"/>
            <a:r>
              <a:rPr lang="es-CO" sz="2200"/>
              <a:t>Utilizaremos </a:t>
            </a:r>
            <a:r>
              <a:rPr lang="es-CO" sz="2200" err="1"/>
              <a:t>Teams</a:t>
            </a:r>
            <a:r>
              <a:rPr lang="es-CO" sz="2200"/>
              <a:t> para:</a:t>
            </a:r>
          </a:p>
          <a:p>
            <a:pPr lvl="1" algn="just">
              <a:buClr>
                <a:srgbClr val="009BAF"/>
              </a:buClr>
            </a:pPr>
            <a:r>
              <a:rPr lang="es-CO" sz="1800"/>
              <a:t>Acceder a las presentaciones y material del curso.</a:t>
            </a:r>
          </a:p>
          <a:p>
            <a:pPr lvl="1" algn="just">
              <a:buClr>
                <a:srgbClr val="009BAF"/>
              </a:buClr>
            </a:pPr>
            <a:r>
              <a:rPr lang="es-CO" sz="1800" b="1"/>
              <a:t>Resolver dudas</a:t>
            </a:r>
            <a:r>
              <a:rPr lang="es-CO" sz="1800"/>
              <a:t>.</a:t>
            </a:r>
          </a:p>
          <a:p>
            <a:pPr marL="0" indent="0" algn="just">
              <a:buNone/>
            </a:pPr>
            <a:endParaRPr lang="es-CO" sz="2200"/>
          </a:p>
          <a:p>
            <a:pPr marL="0" indent="0" algn="just">
              <a:buNone/>
            </a:pPr>
            <a:r>
              <a:rPr lang="es-CO" sz="2200" b="1"/>
              <a:t>Google Cloud </a:t>
            </a:r>
            <a:r>
              <a:rPr lang="es-CO" sz="2200" b="1" err="1"/>
              <a:t>Platform</a:t>
            </a:r>
            <a:r>
              <a:rPr lang="es-CO" sz="2200" b="1"/>
              <a:t> (GCP)</a:t>
            </a:r>
          </a:p>
          <a:p>
            <a:pPr algn="just"/>
            <a:r>
              <a:rPr lang="es-CO" sz="2200"/>
              <a:t>Utilizaremos GCP para:</a:t>
            </a:r>
          </a:p>
          <a:p>
            <a:pPr lvl="1" algn="just">
              <a:buClr>
                <a:srgbClr val="009BAF"/>
              </a:buClr>
            </a:pPr>
            <a:r>
              <a:rPr lang="es-CO" sz="1800"/>
              <a:t>Desplegar los proyectos.</a:t>
            </a:r>
          </a:p>
          <a:p>
            <a:pPr lvl="1" algn="just">
              <a:buClr>
                <a:srgbClr val="009BAF"/>
              </a:buClr>
            </a:pPr>
            <a:r>
              <a:rPr lang="es-CO" sz="1800"/>
              <a:t>Entregar algunos talleres.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21887B-794B-B018-847E-748C6F7032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88926F-2D30-DEA5-7801-1301028DA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650" y="1539351"/>
            <a:ext cx="2208015" cy="205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EABEE4E-0BAB-717C-25B6-25E05EE51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04" y="3956396"/>
            <a:ext cx="3187509" cy="21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6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CE96C-3C1C-B6CE-6CD8-D211BF1D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Metodología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916B16-8878-9C41-CB9E-885CD99DD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s-CO" sz="2400"/>
              <a:t>Clases magistrales.</a:t>
            </a:r>
          </a:p>
          <a:p>
            <a:pPr marL="558800" lvl="1" indent="0">
              <a:buNone/>
            </a:pPr>
            <a:r>
              <a:rPr lang="es-CO" sz="2000" b="1"/>
              <a:t>Sugerencia: </a:t>
            </a:r>
            <a:r>
              <a:rPr lang="es-CO" sz="2000"/>
              <a:t>repasar la clase anterior antes de cada clase.</a:t>
            </a:r>
          </a:p>
          <a:p>
            <a:pPr lvl="1"/>
            <a:endParaRPr lang="es-CO" sz="2000"/>
          </a:p>
          <a:p>
            <a:r>
              <a:rPr lang="es-CO" sz="2400"/>
              <a:t>Clases prácticas donde se desarrollan talleres.</a:t>
            </a:r>
          </a:p>
          <a:p>
            <a:pPr marL="558800" lvl="1" indent="0">
              <a:buNone/>
            </a:pPr>
            <a:r>
              <a:rPr lang="es-CO" sz="2000" b="1"/>
              <a:t>Sugerencia: </a:t>
            </a:r>
            <a:r>
              <a:rPr lang="es-CO" sz="2000"/>
              <a:t>terminar todos los talleres, y ejercicios de las clases anteriores para ir al día con el curso.</a:t>
            </a:r>
          </a:p>
          <a:p>
            <a:pPr lvl="1"/>
            <a:endParaRPr lang="es-CO" sz="2000"/>
          </a:p>
          <a:p>
            <a:r>
              <a:rPr lang="es-CO" sz="2400"/>
              <a:t>Asesorías:</a:t>
            </a:r>
          </a:p>
          <a:p>
            <a:pPr marL="558800" lvl="1" indent="0">
              <a:buNone/>
            </a:pPr>
            <a:r>
              <a:rPr lang="es-CO" sz="2000" b="1"/>
              <a:t>Sugerencia: </a:t>
            </a:r>
            <a:r>
              <a:rPr lang="es-CO" sz="2000"/>
              <a:t>primero utilizar el canal de dudas de </a:t>
            </a:r>
            <a:r>
              <a:rPr lang="es-CO" sz="2000" err="1"/>
              <a:t>Teams</a:t>
            </a:r>
            <a:r>
              <a:rPr lang="es-CO" sz="2000"/>
              <a:t>. Luego llevar dudas puntuales a la asesoría.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AE23AC-44DB-6469-38D8-3160E39986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28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74959-A963-6114-8769-AF37FE02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Metodología – Bibliografía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5D2D5E-E200-F171-4974-7605C018C8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22CFA6F-D527-6D6A-5FB1-8CE0A477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58" y="1776284"/>
            <a:ext cx="1686055" cy="2196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25C4C04-80FD-830A-8423-0994D69C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98" y="1768535"/>
            <a:ext cx="1640404" cy="221231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890362E-1638-4C68-805F-2CCC5A03C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444" y="1836396"/>
            <a:ext cx="1684800" cy="207999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EEFADB3-B701-9455-5884-AE761392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819" y="4404964"/>
            <a:ext cx="1684800" cy="206978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B0FC5BD-7877-096C-973C-196914605D0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20963" y="4341854"/>
            <a:ext cx="1684800" cy="219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52538CB-7E82-B0BE-BB73-2501A5B77631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348473" y="1768535"/>
            <a:ext cx="1684800" cy="2196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843D756-1613-3199-B805-0965638F1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923" y="4341854"/>
            <a:ext cx="1817521" cy="22494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0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Presentación del curso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Metodología de trabajo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/>
              <a:t>Contenido detallado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Evaluaciones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err="1"/>
              <a:t>Tips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26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3EA363-A296-496D-3C1B-7BA146A3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24858C9-FA6B-6E3A-5784-4C5FB9B62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78E4B7-F473-F204-8C1A-44BF574F82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D69E5BB-8C63-0B0D-48E0-99E1415B5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509672"/>
              </p:ext>
            </p:extLst>
          </p:nvPr>
        </p:nvGraphicFramePr>
        <p:xfrm>
          <a:off x="1745673" y="73749"/>
          <a:ext cx="9932468" cy="6363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273">
                  <a:extLst>
                    <a:ext uri="{9D8B030D-6E8A-4147-A177-3AD203B41FA5}">
                      <a16:colId xmlns:a16="http://schemas.microsoft.com/office/drawing/2014/main" val="1605064578"/>
                    </a:ext>
                  </a:extLst>
                </a:gridCol>
                <a:gridCol w="1756886">
                  <a:extLst>
                    <a:ext uri="{9D8B030D-6E8A-4147-A177-3AD203B41FA5}">
                      <a16:colId xmlns:a16="http://schemas.microsoft.com/office/drawing/2014/main" val="587299687"/>
                    </a:ext>
                  </a:extLst>
                </a:gridCol>
                <a:gridCol w="5236238">
                  <a:extLst>
                    <a:ext uri="{9D8B030D-6E8A-4147-A177-3AD203B41FA5}">
                      <a16:colId xmlns:a16="http://schemas.microsoft.com/office/drawing/2014/main" val="1272679804"/>
                    </a:ext>
                  </a:extLst>
                </a:gridCol>
                <a:gridCol w="1934071">
                  <a:extLst>
                    <a:ext uri="{9D8B030D-6E8A-4147-A177-3AD203B41FA5}">
                      <a16:colId xmlns:a16="http://schemas.microsoft.com/office/drawing/2014/main" val="48751348"/>
                    </a:ext>
                  </a:extLst>
                </a:gridCol>
              </a:tblGrid>
              <a:tr h="355833"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chemeClr val="tx1"/>
                          </a:solidFill>
                        </a:rPr>
                        <a:t>Semana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chemeClr val="tx1"/>
                          </a:solidFill>
                        </a:rPr>
                        <a:t>Fecha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chemeClr val="tx1"/>
                          </a:solidFill>
                        </a:rPr>
                        <a:t>Temática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>
                          <a:solidFill>
                            <a:schemeClr val="tx1"/>
                          </a:solidFill>
                        </a:rPr>
                        <a:t>Actividad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015269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/>
                        <a:t>Semana del 20/01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Presentación curso – </a:t>
                      </a:r>
                      <a:r>
                        <a:rPr lang="es-CO" sz="1700" b="0" err="1"/>
                        <a:t>Intro</a:t>
                      </a:r>
                      <a:r>
                        <a:rPr lang="es-CO" sz="1700" b="0"/>
                        <a:t> arquitecturas de software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700" b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887954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/>
                        <a:t>Semana del 27/01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 err="1"/>
                        <a:t>Frameworks</a:t>
                      </a:r>
                      <a:r>
                        <a:rPr lang="es-CO" sz="1700" b="0"/>
                        <a:t> – Tutorial Django vista/controlador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 err="1"/>
                        <a:t>Feedback</a:t>
                      </a:r>
                      <a:r>
                        <a:rPr lang="es-CO" sz="1700" b="1"/>
                        <a:t> Proyecto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8342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/>
                        <a:t>Semana del 03/02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Django vista/controlador – Tutorial Django modelos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700" b="1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584529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/>
                        <a:t>Semana del 10/02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Django modelos – Tutorial dependencias y </a:t>
                      </a:r>
                      <a:r>
                        <a:rPr lang="es-CO" sz="1700" b="0" err="1"/>
                        <a:t>session</a:t>
                      </a:r>
                      <a:endParaRPr lang="es-CO" sz="1700" b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700" b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882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/>
                        <a:t>Semana del 17/02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700" b="0"/>
                        <a:t>Dependencias y </a:t>
                      </a:r>
                      <a:r>
                        <a:rPr lang="es-CO" sz="1700" b="0" err="1"/>
                        <a:t>session</a:t>
                      </a:r>
                      <a:r>
                        <a:rPr lang="es-CO" sz="1700" b="0"/>
                        <a:t> – Solución dudas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700" b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419100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/>
                        <a:t>Semana del 24/02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Parcial 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/>
                        <a:t>Parcial 1 (20%)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553718"/>
                  </a:ext>
                </a:extLst>
              </a:tr>
              <a:tr h="360145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/>
                        <a:t>Semana del 03/03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SOA – Tutorial Django servicios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700" b="1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496923"/>
                  </a:ext>
                </a:extLst>
              </a:tr>
              <a:tr h="360145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/>
                        <a:t>Semana del 10/03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Django servicios – Tutorial Django Docker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700" b="1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473999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/>
                        <a:t>Semana del 17/03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Sustentaciones proyecto parte 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/>
                        <a:t>Proyecto P1 (15%)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267477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10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>
                          <a:solidFill>
                            <a:schemeClr val="tx1"/>
                          </a:solidFill>
                        </a:rPr>
                        <a:t>Semana del 24/03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Contenedores – Solución dudas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700" b="1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55933"/>
                  </a:ext>
                </a:extLst>
              </a:tr>
              <a:tr h="360119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11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/>
                        <a:t>Semana del 31/03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700" b="0" err="1"/>
                        <a:t>Microframeworks</a:t>
                      </a:r>
                      <a:r>
                        <a:rPr lang="es-CO" sz="1700" b="0"/>
                        <a:t> – Tutorial microservicios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/>
                        <a:t>Taller 1 (10%)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0728"/>
                  </a:ext>
                </a:extLst>
              </a:tr>
              <a:tr h="360119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/>
                        <a:t>Semana del 07/04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700" b="0"/>
                        <a:t>Microservicios 1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700" b="1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20137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-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/>
                        <a:t>Semana del 14/04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Semana de Receso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1700" b="1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214694"/>
                  </a:ext>
                </a:extLst>
              </a:tr>
              <a:tr h="3372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13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/>
                        <a:t>Semana del 21/04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Microservicios 2 – Solución dudas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/>
                        <a:t>Tutoriales (10%)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851866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/>
                        <a:t>Semana del 28/04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/>
                        <a:t>Parcial 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/>
                        <a:t>Parcial 2 (15%)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8055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15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b="0"/>
                        <a:t>Semana del 05/05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Taller 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/>
                        <a:t>Taller 2 (10%)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655721"/>
                  </a:ext>
                </a:extLst>
              </a:tr>
              <a:tr h="341007">
                <a:tc>
                  <a:txBody>
                    <a:bodyPr/>
                    <a:lstStyle/>
                    <a:p>
                      <a:pPr algn="ctr"/>
                      <a:r>
                        <a:rPr lang="es-CO" sz="1700" b="0"/>
                        <a:t>16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600" b="0"/>
                        <a:t>Semana del 12/05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0"/>
                        <a:t>Sustentaciones proyecto parte 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700" b="1"/>
                        <a:t>Proyecto P2 (20%)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794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712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Presentación del curso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Metodología de trabajo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Contenido detallado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/>
              <a:t>Evaluaciones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err="1"/>
              <a:t>Tips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173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F9802-A1D4-8DDA-EBD8-4B0E8753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Evaluaciones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4ED1FB-A085-7378-38B7-D0F1E15182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30C2343-17DC-EDBB-35FC-AF1FA8732B72}"/>
              </a:ext>
            </a:extLst>
          </p:cNvPr>
          <p:cNvSpPr/>
          <p:nvPr/>
        </p:nvSpPr>
        <p:spPr>
          <a:xfrm>
            <a:off x="8934203" y="1380293"/>
            <a:ext cx="2774197" cy="46624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>
                <a:solidFill>
                  <a:schemeClr val="tx1"/>
                </a:solidFill>
              </a:rPr>
              <a:t>La nota de los proyectos se descompone en 2 partes:</a:t>
            </a:r>
          </a:p>
          <a:p>
            <a:pPr algn="ctr"/>
            <a:endParaRPr lang="es-CO">
              <a:solidFill>
                <a:schemeClr val="tx1"/>
              </a:solidFill>
            </a:endParaRPr>
          </a:p>
          <a:p>
            <a:pPr algn="ctr"/>
            <a:r>
              <a:rPr lang="es-CO">
                <a:solidFill>
                  <a:schemeClr val="tx1"/>
                </a:solidFill>
              </a:rPr>
              <a:t>- Una nota funcional llamada NF (calificada al equipo) que va de 0 a 2,5.</a:t>
            </a:r>
          </a:p>
          <a:p>
            <a:pPr algn="ctr"/>
            <a:endParaRPr lang="es-CO">
              <a:solidFill>
                <a:schemeClr val="tx1"/>
              </a:solidFill>
            </a:endParaRPr>
          </a:p>
          <a:p>
            <a:pPr algn="ctr"/>
            <a:r>
              <a:rPr lang="es-CO">
                <a:solidFill>
                  <a:schemeClr val="tx1"/>
                </a:solidFill>
              </a:rPr>
              <a:t>- Una nota de sustentación llamada NS (calificada de manera individual) que va de 0 a 2,.</a:t>
            </a:r>
          </a:p>
          <a:p>
            <a:pPr algn="ctr"/>
            <a:endParaRPr lang="es-CO">
              <a:solidFill>
                <a:schemeClr val="tx1"/>
              </a:solidFill>
            </a:endParaRPr>
          </a:p>
          <a:p>
            <a:pPr algn="ctr"/>
            <a:r>
              <a:rPr lang="es-CO">
                <a:solidFill>
                  <a:schemeClr val="tx1"/>
                </a:solidFill>
              </a:rPr>
              <a:t>La nota final de cada entrega será igual a NF+NS</a:t>
            </a:r>
          </a:p>
        </p:txBody>
      </p:sp>
      <p:graphicFrame>
        <p:nvGraphicFramePr>
          <p:cNvPr id="7" name="Marcador de contenido 8">
            <a:extLst>
              <a:ext uri="{FF2B5EF4-FFF2-40B4-BE49-F238E27FC236}">
                <a16:creationId xmlns:a16="http://schemas.microsoft.com/office/drawing/2014/main" id="{8B7E2559-5A6D-CBF0-9742-E60CF47F23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354950"/>
              </p:ext>
            </p:extLst>
          </p:nvPr>
        </p:nvGraphicFramePr>
        <p:xfrm>
          <a:off x="1732858" y="1457021"/>
          <a:ext cx="6939186" cy="4662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723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48774-0DC9-3425-53F1-E0DE47E4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Atención a los proyectos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1C699D-AE43-B459-5798-C26B8103D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5" name="Picture 2" descr="Image result for meme software team work">
            <a:extLst>
              <a:ext uri="{FF2B5EF4-FFF2-40B4-BE49-F238E27FC236}">
                <a16:creationId xmlns:a16="http://schemas.microsoft.com/office/drawing/2014/main" id="{954C7811-EB80-8651-7677-CD4DC6645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994" y="1461308"/>
            <a:ext cx="4906119" cy="473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B63481-32EB-0931-4BDD-08AE2172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595" y="4812354"/>
            <a:ext cx="3758352" cy="1890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15EA74-A3BB-80DA-7485-DE98B3332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317" y="1407408"/>
            <a:ext cx="4466909" cy="3238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8946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xfrm>
            <a:off x="1509947" y="1634791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/>
              <a:t>Presentación del curso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Metodología de trabajo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Contenido detallado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Evaluaciones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err="1"/>
              <a:t>Tips</a:t>
            </a: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AFACE-DF1E-3210-9A4D-59E34378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Tarea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2FB1EC-6F63-5E1F-7FEF-8023948A2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 algn="just">
              <a:buSzPct val="100000"/>
              <a:buFont typeface="+mj-lt"/>
              <a:buAutoNum type="arabicPeriod"/>
            </a:pPr>
            <a:r>
              <a:rPr lang="es-CO"/>
              <a:t>Aprender Python en 8 días.</a:t>
            </a:r>
          </a:p>
          <a:p>
            <a:pPr algn="just"/>
            <a:endParaRPr lang="es-CO"/>
          </a:p>
          <a:p>
            <a:pPr algn="just"/>
            <a:r>
              <a:rPr lang="es-CO"/>
              <a:t>Para esto se sugiere realizar el siguiente curso:</a:t>
            </a:r>
          </a:p>
          <a:p>
            <a:pPr lvl="1" algn="just">
              <a:buClr>
                <a:srgbClr val="009BAF"/>
              </a:buClr>
            </a:pPr>
            <a:r>
              <a:rPr lang="es-CO"/>
              <a:t>Tutorial rápido de Python (inglés). </a:t>
            </a:r>
            <a:r>
              <a:rPr lang="es-CO">
                <a:hlinkClick r:id="rId2"/>
              </a:rPr>
              <a:t>https://www.youtube.com/watch?v=sxTmJE4k0ho</a:t>
            </a:r>
            <a:endParaRPr lang="es-CO"/>
          </a:p>
          <a:p>
            <a:pPr lvl="1" algn="just">
              <a:buClr>
                <a:srgbClr val="009BAF"/>
              </a:buClr>
            </a:pPr>
            <a:r>
              <a:rPr lang="es-CO"/>
              <a:t>Tutorial rápido de Python (español) </a:t>
            </a:r>
            <a:r>
              <a:rPr lang="es-CO">
                <a:hlinkClick r:id="rId3"/>
              </a:rPr>
              <a:t>https://www.youtube.com/watch?v=Kp4Mvapo5kc</a:t>
            </a:r>
            <a:endParaRPr lang="es-CO"/>
          </a:p>
          <a:p>
            <a:pPr lvl="1" algn="just">
              <a:buClr>
                <a:srgbClr val="009BAF"/>
              </a:buClr>
            </a:pPr>
            <a:r>
              <a:rPr lang="es-CO"/>
              <a:t>Instalar Anaconda </a:t>
            </a:r>
            <a:r>
              <a:rPr lang="es-CO" err="1"/>
              <a:t>Navigator</a:t>
            </a:r>
            <a:r>
              <a:rPr lang="es-CO"/>
              <a:t> (gestor de dependencias/librerías Python),</a:t>
            </a:r>
          </a:p>
          <a:p>
            <a:pPr lvl="1" algn="just"/>
            <a:endParaRPr lang="es-CO"/>
          </a:p>
          <a:p>
            <a:pPr marL="457200" indent="-457200" algn="just">
              <a:buSzPct val="100000"/>
              <a:buFont typeface="+mj-lt"/>
              <a:buAutoNum type="arabicPeriod" startAt="2"/>
            </a:pPr>
            <a:r>
              <a:rPr lang="es-CO"/>
              <a:t>Realizar una pequeña aplicación Python que permita solicitar al usuario un nombre por pantalla, y guardarlo en una base de datos MySQL.</a:t>
            </a:r>
          </a:p>
          <a:p>
            <a:pPr lvl="1" algn="just"/>
            <a:endParaRPr lang="es-CO"/>
          </a:p>
          <a:p>
            <a:pPr algn="just"/>
            <a:r>
              <a:rPr lang="es-CO"/>
              <a:t>La próxima semana se realizarán preguntas al azar sobre el desarrollo de la aplicación anterior a los estudiantes. </a:t>
            </a:r>
            <a:r>
              <a:rPr lang="es-CO" u="sng"/>
              <a:t>Guarde los archivos de la aplicación desarrollada en GitHub, drive, mega.nz, Dropbox o cualquier otro sistema en la nube y téngalos listos por si se le piden en clase.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17514B-4390-F7B8-759B-FB4127062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962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Presentación del curso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Metodología de trabajo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Contenido detallado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/>
              <a:t>Evaluaciones</a:t>
            </a:r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 err="1"/>
              <a:t>Tips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4833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A75355-715A-4BA5-70E4-5598AC51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Tips</a:t>
            </a:r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AA7865B-DA21-C4BD-14D0-326B864DA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1925895"/>
          </a:xfrm>
        </p:spPr>
        <p:txBody>
          <a:bodyPr>
            <a:normAutofit/>
          </a:bodyPr>
          <a:lstStyle/>
          <a:p>
            <a:pPr algn="just"/>
            <a:r>
              <a:rPr lang="es-CO" sz="2400"/>
              <a:t>Mantenerse actualizado y no quedarse solo con lo que le brinda la universidad.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80275-792E-CAEE-9E04-142280A730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pic>
        <p:nvPicPr>
          <p:cNvPr id="7" name="Picture 4" descr="https://pbs.twimg.com/profile_images/430758166981124096/jz9Gtlkh_400x400.png">
            <a:extLst>
              <a:ext uri="{FF2B5EF4-FFF2-40B4-BE49-F238E27FC236}">
                <a16:creationId xmlns:a16="http://schemas.microsoft.com/office/drawing/2014/main" id="{AFE15D25-77F0-EF8C-506E-D286394E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9479" y="2827684"/>
            <a:ext cx="1573180" cy="1573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8" descr="http://upload.wikimedia.org/wikipedia/commons/thumb/6/6c/LogoMiriadax.jpg/220px-LogoMiriadax.jpg">
            <a:extLst>
              <a:ext uri="{FF2B5EF4-FFF2-40B4-BE49-F238E27FC236}">
                <a16:creationId xmlns:a16="http://schemas.microsoft.com/office/drawing/2014/main" id="{C358B36C-6E44-AB71-4BB1-7149A4780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5947" y="2827684"/>
            <a:ext cx="1573180" cy="157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10" descr="http://www.mintic.gov.co/boletines/20130306/IMG/appsco2.png">
            <a:extLst>
              <a:ext uri="{FF2B5EF4-FFF2-40B4-BE49-F238E27FC236}">
                <a16:creationId xmlns:a16="http://schemas.microsoft.com/office/drawing/2014/main" id="{A175D965-BCB1-9F29-91C7-35D1556C6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6850" y="2829847"/>
            <a:ext cx="2385499" cy="1212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68237A7-C8F7-209A-D12F-AF3A13AD7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94" y="4835580"/>
            <a:ext cx="3843580" cy="7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edx.org/sites/default/files/mediakit/image/thumb/edx_logo_200x200.png">
            <a:extLst>
              <a:ext uri="{FF2B5EF4-FFF2-40B4-BE49-F238E27FC236}">
                <a16:creationId xmlns:a16="http://schemas.microsoft.com/office/drawing/2014/main" id="{55CFDD79-8BCA-7036-D71C-87CD3037C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82415" y="2651326"/>
            <a:ext cx="1925895" cy="1925895"/>
          </a:xfrm>
          <a:prstGeom prst="rect">
            <a:avLst/>
          </a:prstGeom>
          <a:noFill/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1D72897-B941-1D77-C597-96BD1F35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752" y="4763957"/>
            <a:ext cx="2261372" cy="8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79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ADBAB-7A28-03B3-4700-ABF09E29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524" y="1410789"/>
            <a:ext cx="2424145" cy="297806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AB3F28-E420-1104-AF6E-DBE7013C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Amazon </a:t>
            </a:r>
            <a:r>
              <a:rPr lang="es-CO" err="1"/>
              <a:t>Books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23467A-8583-CB8A-6136-8CB994B666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E660CC9-D3FC-31B9-344B-A2B0EE72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130" y="1410789"/>
            <a:ext cx="2146480" cy="2796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D50C6-4F15-6B7B-31C9-2644DA520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395" y="1410789"/>
            <a:ext cx="2259747" cy="2796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4" descr="Image result for building microservices">
            <a:extLst>
              <a:ext uri="{FF2B5EF4-FFF2-40B4-BE49-F238E27FC236}">
                <a16:creationId xmlns:a16="http://schemas.microsoft.com/office/drawing/2014/main" id="{E478E0B2-E2D7-637D-2F98-2CA4EE59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253" y="3607204"/>
            <a:ext cx="2055877" cy="2699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2" descr="Image result for pragmatic programmer">
            <a:extLst>
              <a:ext uri="{FF2B5EF4-FFF2-40B4-BE49-F238E27FC236}">
                <a16:creationId xmlns:a16="http://schemas.microsoft.com/office/drawing/2014/main" id="{E3954B50-412A-590D-1866-06BD1CC0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06" y="1408933"/>
            <a:ext cx="2074369" cy="2699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2" descr="Software Architect's Handbook">
            <a:extLst>
              <a:ext uri="{FF2B5EF4-FFF2-40B4-BE49-F238E27FC236}">
                <a16:creationId xmlns:a16="http://schemas.microsoft.com/office/drawing/2014/main" id="{1B5C8A75-3B0F-B42E-B99F-A7BF27906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867" y="3921355"/>
            <a:ext cx="2029100" cy="25050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8A04D-943F-862F-442E-024D1CA3A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22" y="4240953"/>
            <a:ext cx="1990992" cy="2451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6" descr="Image result for hacking for dummies">
            <a:extLst>
              <a:ext uri="{FF2B5EF4-FFF2-40B4-BE49-F238E27FC236}">
                <a16:creationId xmlns:a16="http://schemas.microsoft.com/office/drawing/2014/main" id="{CA71785D-D084-D05D-B5EF-27FF76D4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69" y="3702853"/>
            <a:ext cx="2153261" cy="26996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0476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A7AA3-A6B2-462C-117B-9D265B32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Amazon </a:t>
            </a:r>
            <a:r>
              <a:rPr lang="es-CO" err="1"/>
              <a:t>Books</a:t>
            </a:r>
            <a:r>
              <a:rPr lang="es-CO"/>
              <a:t> –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15242F-26A6-90CE-2732-96B0E39BF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82A396-1D53-A85D-84E3-F70C0C0A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1235128"/>
            <a:ext cx="9596284" cy="3670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FFA04C30-590E-413B-4FD2-22AA33925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7795080"/>
              </p:ext>
            </p:extLst>
          </p:nvPr>
        </p:nvGraphicFramePr>
        <p:xfrm>
          <a:off x="7772507" y="5040286"/>
          <a:ext cx="3794235" cy="1756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717CA02A-5E80-D9B2-DBA3-4317E230D16E}"/>
              </a:ext>
            </a:extLst>
          </p:cNvPr>
          <p:cNvSpPr txBox="1"/>
          <p:nvPr/>
        </p:nvSpPr>
        <p:spPr>
          <a:xfrm>
            <a:off x="2076994" y="5733791"/>
            <a:ext cx="49629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CO">
                <a:hlinkClick r:id="rId4"/>
              </a:rPr>
              <a:t>https://www.youtube.com/watch?v=AEyNVa4VNAY</a:t>
            </a:r>
            <a:r>
              <a:rPr lang="es-CO"/>
              <a:t>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E5D5AA0-87B5-553F-B62F-56C3DBC0C934}"/>
              </a:ext>
            </a:extLst>
          </p:cNvPr>
          <p:cNvSpPr/>
          <p:nvPr/>
        </p:nvSpPr>
        <p:spPr>
          <a:xfrm>
            <a:off x="2410691" y="6276109"/>
            <a:ext cx="4384964" cy="384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Programador</a:t>
            </a:r>
            <a:r>
              <a:rPr lang="en-US"/>
              <a:t> </a:t>
            </a:r>
            <a:r>
              <a:rPr lang="en-US" err="1"/>
              <a:t>Pragmático</a:t>
            </a:r>
            <a:r>
              <a:rPr lang="en-US"/>
              <a:t>– Daniel Correa</a:t>
            </a:r>
          </a:p>
        </p:txBody>
      </p:sp>
    </p:spTree>
    <p:extLst>
      <p:ext uri="{BB962C8B-B14F-4D97-AF65-F5344CB8AC3E}">
        <p14:creationId xmlns:p14="http://schemas.microsoft.com/office/powerpoint/2010/main" val="411947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817C-89A4-235D-D1DF-BF0E6DE7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¿Cómo sacar tiempo para formarme?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295DC4-CCFD-6844-3048-9AAA0460A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3085219"/>
          </a:xfrm>
        </p:spPr>
        <p:txBody>
          <a:bodyPr>
            <a:normAutofit/>
          </a:bodyPr>
          <a:lstStyle/>
          <a:p>
            <a:pPr algn="just"/>
            <a:r>
              <a:rPr lang="es-CO" sz="2400"/>
              <a:t>Profe, pero es que yo tengo 6 materias, 4 hijos, 3 gatos, y un trabajo de medio tiempo. Eso es imposible, yo no tengo tiempo para formarme.</a:t>
            </a:r>
          </a:p>
          <a:p>
            <a:pPr algn="just"/>
            <a:endParaRPr lang="es-CO" sz="2400"/>
          </a:p>
          <a:p>
            <a:pPr algn="just"/>
            <a:r>
              <a:rPr lang="es-CO" sz="2400"/>
              <a:t>Si usted puede sacar por lo menos 30 minutos al día para hacer cursos o leer libros, usted si puede formarse.</a:t>
            </a:r>
          </a:p>
          <a:p>
            <a:pPr algn="just"/>
            <a:endParaRPr lang="es-CO" sz="2400"/>
          </a:p>
          <a:p>
            <a:pPr algn="just"/>
            <a:r>
              <a:rPr lang="es-CO" sz="2400"/>
              <a:t>O si no, puede aplicar la siguiente táctica.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C4976A-F862-7174-36D9-ECBD0D3B6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1E9907-D0EE-02B4-14EF-272F971D4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302" y="4496008"/>
            <a:ext cx="3404774" cy="1915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0D15D48-363B-CA05-2857-EFED65F7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276" y="5518916"/>
            <a:ext cx="892277" cy="89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95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Referencias</a:t>
            </a:r>
            <a:endParaRPr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u="sng"/>
          </a:p>
          <a:p>
            <a:pPr algn="just">
              <a:buSzPct val="100000"/>
            </a:pPr>
            <a:r>
              <a:rPr lang="en-US" sz="2000" err="1"/>
              <a:t>Lim,R</a:t>
            </a:r>
            <a:r>
              <a:rPr lang="en-US" sz="2000"/>
              <a:t>., Correa, D. (2022). Django 4 for the Impatient.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  <a:p>
            <a:pPr algn="just">
              <a:buSzPct val="100000"/>
            </a:pPr>
            <a:r>
              <a:rPr lang="en-US" sz="200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err="1"/>
              <a:t>Lim,R</a:t>
            </a:r>
            <a:r>
              <a:rPr lang="en-US" sz="200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/>
              <a:t>Balachandran Pillai, A. (2017). Software Architecture with Python.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4D9688D-FCAD-2DC6-84F2-570AA025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Información de contacto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C6F6B76-DDEF-B830-FD50-2094C6323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2461824"/>
            <a:ext cx="9666016" cy="2502450"/>
          </a:xfrm>
        </p:spPr>
        <p:txBody>
          <a:bodyPr/>
          <a:lstStyle/>
          <a:p>
            <a:pPr algn="ctr"/>
            <a:r>
              <a:rPr lang="es-CO" sz="2400"/>
              <a:t>Nicolás Ramírez Vélez (</a:t>
            </a:r>
            <a:r>
              <a:rPr lang="es-CO" sz="2400">
                <a:hlinkClick r:id="rId3"/>
              </a:rPr>
              <a:t>nramirezv1@eafit.edu.co</a:t>
            </a:r>
            <a:r>
              <a:rPr lang="es-CO" sz="2400"/>
              <a:t>)</a:t>
            </a:r>
          </a:p>
          <a:p>
            <a:pPr algn="ctr"/>
            <a:r>
              <a:rPr lang="es-CO" sz="2000"/>
              <a:t>Doctor en Ingeniería de Procesos, Productos y Moléculas (</a:t>
            </a:r>
            <a:r>
              <a:rPr lang="es-CO" sz="2000" err="1"/>
              <a:t>Université</a:t>
            </a:r>
            <a:r>
              <a:rPr lang="es-CO" sz="2000"/>
              <a:t> de Lorraine). Científico de Datos, Consultor, Profesor e Investigador. </a:t>
            </a:r>
          </a:p>
          <a:p>
            <a:pPr algn="ctr"/>
            <a:r>
              <a:rPr lang="es-CO" sz="2000"/>
              <a:t>Líneas de interés: </a:t>
            </a:r>
            <a:r>
              <a:rPr lang="es-CO" sz="2000" err="1"/>
              <a:t>Temodinámica</a:t>
            </a:r>
            <a:r>
              <a:rPr lang="es-CO" sz="2000"/>
              <a:t> computacional, Machine </a:t>
            </a:r>
            <a:r>
              <a:rPr lang="es-CO" sz="2000" err="1"/>
              <a:t>Learning</a:t>
            </a:r>
            <a:r>
              <a:rPr lang="es-CO" sz="2000"/>
              <a:t>, Ciencia de Datos, lenguajes de programación (Python).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C85B8E-84E4-F54A-C0FF-68BE963443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178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57AF-6DE5-8650-33B6-49FB5D4C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Objetivo del curso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3BB888-A0BF-28E8-0345-8D3BB97F9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76200" indent="0" algn="just">
              <a:buNone/>
            </a:pPr>
            <a:r>
              <a:rPr lang="es-ES" sz="2400" b="1"/>
              <a:t>Diseñar e implementar arquitecturas de software </a:t>
            </a:r>
            <a:r>
              <a:rPr lang="es-ES" sz="2400"/>
              <a:t>que mejor se adapten a diferentes tipos de desarrollos de aplicaciones complejas. Teniendo en cuenta las </a:t>
            </a:r>
            <a:r>
              <a:rPr lang="es-ES" sz="2400" b="1"/>
              <a:t>tendencias actuales </a:t>
            </a:r>
            <a:r>
              <a:rPr lang="es-ES" sz="2400"/>
              <a:t>en ingeniería de software, utilizando los </a:t>
            </a:r>
            <a:r>
              <a:rPr lang="es-ES" sz="2400" b="1"/>
              <a:t>conocimientos adquiridos</a:t>
            </a:r>
            <a:r>
              <a:rPr lang="es-ES" sz="2400"/>
              <a:t> a través de los cursos anteriores, y garantizando altos niveles de mantenibilidad, usabilidad y portabilidad.</a:t>
            </a:r>
          </a:p>
          <a:p>
            <a:pPr algn="just"/>
            <a:endParaRPr lang="es-ES" sz="2400"/>
          </a:p>
          <a:p>
            <a:pPr marL="76200" indent="0" algn="just">
              <a:buNone/>
            </a:pPr>
            <a:r>
              <a:rPr lang="es-ES" sz="2400" b="1" err="1"/>
              <a:t>Pre-requisitos</a:t>
            </a:r>
            <a:r>
              <a:rPr lang="es-ES" sz="2400" b="1"/>
              <a:t>:</a:t>
            </a:r>
          </a:p>
          <a:p>
            <a:pPr algn="just"/>
            <a:r>
              <a:rPr lang="es-ES" sz="2400"/>
              <a:t>Fundamentos de programación.</a:t>
            </a:r>
          </a:p>
          <a:p>
            <a:pPr algn="just"/>
            <a:r>
              <a:rPr lang="es-ES" sz="2400"/>
              <a:t>Lenguajes de programación.</a:t>
            </a:r>
          </a:p>
          <a:p>
            <a:pPr algn="just"/>
            <a:r>
              <a:rPr lang="es-ES" sz="2400"/>
              <a:t>Programación orientada a objetos.</a:t>
            </a:r>
          </a:p>
          <a:p>
            <a:pPr algn="just"/>
            <a:r>
              <a:rPr lang="es-ES" sz="2400"/>
              <a:t>Bases de datos.</a:t>
            </a:r>
          </a:p>
          <a:p>
            <a:pPr algn="just"/>
            <a:r>
              <a:rPr lang="es-ES" sz="2400"/>
              <a:t>Ingeniería de software.</a:t>
            </a:r>
          </a:p>
          <a:p>
            <a:pPr algn="just"/>
            <a:r>
              <a:rPr lang="es-ES" sz="2400"/>
              <a:t>Ingeniería de requisitos.</a:t>
            </a:r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A7A6CB-5979-B219-6B47-BA2FF25907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444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BD152-7AAB-9AEF-A13C-97CBB740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Tu turno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ADA246-29DB-8F80-34C0-691E1B3E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s-ES" sz="2400"/>
              <a:t>Nombre</a:t>
            </a:r>
          </a:p>
          <a:p>
            <a:pPr algn="ctr"/>
            <a:r>
              <a:rPr lang="es-ES" sz="2400"/>
              <a:t>¿De dónde vienes?</a:t>
            </a:r>
          </a:p>
          <a:p>
            <a:pPr algn="ctr"/>
            <a:r>
              <a:rPr lang="es-ES" sz="2400"/>
              <a:t>¿Cuál es el área de sistemas que más te gusta (programación, redes, software, IA, DevOps, bases de datos, etc.)?</a:t>
            </a:r>
          </a:p>
          <a:p>
            <a:pPr algn="ctr"/>
            <a:r>
              <a:rPr lang="es-ES" sz="2400"/>
              <a:t>¿Qué se requiere para ser un buen arquitecto de software?</a:t>
            </a:r>
            <a:endParaRPr lang="es-CO" sz="24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F97484-C08D-F307-041D-E3F05C4F1E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9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2B4E9-119D-341D-639B-529BB755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/>
              <a:t>¿Qué se requiere para ser un buen arquitecto de software?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9ED71B-5F18-7DE3-8A50-3D5598FF1E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890FA62-5DD8-DC54-4270-61D55CB70FA7}"/>
              </a:ext>
            </a:extLst>
          </p:cNvPr>
          <p:cNvSpPr/>
          <p:nvPr/>
        </p:nvSpPr>
        <p:spPr>
          <a:xfrm>
            <a:off x="2542199" y="2345788"/>
            <a:ext cx="2349304" cy="10832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/>
              <a:t>Una persona técnicamente creíble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AC9A6C-D325-D49A-0E10-9157B3543488}"/>
              </a:ext>
            </a:extLst>
          </p:cNvPr>
          <p:cNvSpPr/>
          <p:nvPr/>
        </p:nvSpPr>
        <p:spPr>
          <a:xfrm>
            <a:off x="5843837" y="2345788"/>
            <a:ext cx="2349304" cy="10832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/>
              <a:t>Un líder efectivo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308302-8BED-F4E5-9C27-AE8B22B16466}"/>
              </a:ext>
            </a:extLst>
          </p:cNvPr>
          <p:cNvSpPr/>
          <p:nvPr/>
        </p:nvSpPr>
        <p:spPr>
          <a:xfrm>
            <a:off x="9048841" y="2345788"/>
            <a:ext cx="2349304" cy="10832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/>
              <a:t>Un mentor y creador de consenso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33B2F6D-D2E8-EC64-EF9B-65AAE4835BF6}"/>
              </a:ext>
            </a:extLst>
          </p:cNvPr>
          <p:cNvSpPr/>
          <p:nvPr/>
        </p:nvSpPr>
        <p:spPr>
          <a:xfrm>
            <a:off x="4010166" y="4230859"/>
            <a:ext cx="2349304" cy="10832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/>
              <a:t>Un  experto en el dominio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F7621B4-3E5E-43CD-3646-6CD517896D6F}"/>
              </a:ext>
            </a:extLst>
          </p:cNvPr>
          <p:cNvSpPr/>
          <p:nvPr/>
        </p:nvSpPr>
        <p:spPr>
          <a:xfrm>
            <a:off x="7231230" y="4230859"/>
            <a:ext cx="2349304" cy="10832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/>
              <a:t>Optimista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3E186F3-884B-361E-784E-1293DF280C91}"/>
              </a:ext>
            </a:extLst>
          </p:cNvPr>
          <p:cNvSpPr/>
          <p:nvPr/>
        </p:nvSpPr>
        <p:spPr>
          <a:xfrm>
            <a:off x="80073" y="6482042"/>
            <a:ext cx="947453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400">
                <a:hlinkClick r:id="rId2"/>
              </a:rPr>
              <a:t>https://www.forbes.com/sites/quora/2016/07/07/great-software-architects-share-these-5-traits-in-common/#1213108f74a1</a:t>
            </a:r>
            <a:endParaRPr lang="es-CO" sz="1400"/>
          </a:p>
        </p:txBody>
      </p:sp>
    </p:spTree>
    <p:extLst>
      <p:ext uri="{BB962C8B-B14F-4D97-AF65-F5344CB8AC3E}">
        <p14:creationId xmlns:p14="http://schemas.microsoft.com/office/powerpoint/2010/main" val="78595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72D88-48E3-B950-11AF-306B21DD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/>
              <a:t>¿Qué se requiere para ser un buen arquitecto de software? - 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D05243-D76B-2242-6193-DBCDD2E4D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A6F85B6-5C0D-3D72-039D-62AA844B2443}"/>
              </a:ext>
            </a:extLst>
          </p:cNvPr>
          <p:cNvSpPr/>
          <p:nvPr/>
        </p:nvSpPr>
        <p:spPr>
          <a:xfrm>
            <a:off x="2542199" y="2345788"/>
            <a:ext cx="2349304" cy="1083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Excellent</a:t>
            </a:r>
            <a:r>
              <a:rPr lang="es-CO" b="1">
                <a:solidFill>
                  <a:schemeClr val="tx1"/>
                </a:solidFill>
              </a:rPr>
              <a:t> at </a:t>
            </a:r>
            <a:r>
              <a:rPr lang="es-CO" b="1" err="1">
                <a:solidFill>
                  <a:schemeClr val="tx1"/>
                </a:solidFill>
              </a:rPr>
              <a:t>problem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decomposition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0DC54C9-9C93-B62A-4374-5FFB8BF23CC6}"/>
              </a:ext>
            </a:extLst>
          </p:cNvPr>
          <p:cNvSpPr/>
          <p:nvPr/>
        </p:nvSpPr>
        <p:spPr>
          <a:xfrm>
            <a:off x="5843837" y="2345788"/>
            <a:ext cx="2349304" cy="1083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Understands</a:t>
            </a:r>
            <a:r>
              <a:rPr lang="es-CO" b="1">
                <a:solidFill>
                  <a:schemeClr val="tx1"/>
                </a:solidFill>
              </a:rPr>
              <a:t> interfaces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D644CFD-D843-F9FD-ABF6-098BC69316B3}"/>
              </a:ext>
            </a:extLst>
          </p:cNvPr>
          <p:cNvSpPr/>
          <p:nvPr/>
        </p:nvSpPr>
        <p:spPr>
          <a:xfrm>
            <a:off x="9048841" y="2345788"/>
            <a:ext cx="2349304" cy="1083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Understands that complexity is the enemy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EC288A9-8A18-0726-A40B-6241A0570C1F}"/>
              </a:ext>
            </a:extLst>
          </p:cNvPr>
          <p:cNvSpPr/>
          <p:nvPr/>
        </p:nvSpPr>
        <p:spPr>
          <a:xfrm>
            <a:off x="3486324" y="4230859"/>
            <a:ext cx="2810358" cy="1083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Good communicator, a good and prolific writer and </a:t>
            </a:r>
            <a:r>
              <a:rPr lang="en-US" b="1" err="1">
                <a:solidFill>
                  <a:schemeClr val="tx1"/>
                </a:solidFill>
              </a:rPr>
              <a:t>documentor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A1D8044-B59C-01B2-B479-31D484CE794F}"/>
              </a:ext>
            </a:extLst>
          </p:cNvPr>
          <p:cNvSpPr/>
          <p:nvPr/>
        </p:nvSpPr>
        <p:spPr>
          <a:xfrm>
            <a:off x="6951110" y="4230859"/>
            <a:ext cx="3458705" cy="10832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Good leader and is excellent at gaining the respect of all the technical people they work with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3E285F2-DAC3-948B-B6A5-D1B6F55053B7}"/>
              </a:ext>
            </a:extLst>
          </p:cNvPr>
          <p:cNvSpPr/>
          <p:nvPr/>
        </p:nvSpPr>
        <p:spPr>
          <a:xfrm>
            <a:off x="30996" y="6302869"/>
            <a:ext cx="947453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400">
                <a:hlinkClick r:id="rId2"/>
              </a:rPr>
              <a:t>https://www.quora.com/What-makes-a-good-software-architect-What-are-the-defining-characteristics-of-an-architect-and-differences-between-an-architect-and-an-engineering-manager</a:t>
            </a:r>
            <a:r>
              <a:rPr lang="es-CO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090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5225A-BAF2-19A0-365D-C3B7BA88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/>
              <a:t>¿Qué se requiere para ser un buen arquitecto de software? - III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A9E869-C48F-1E4D-E919-FAE383FDF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D7E2F68-29D0-AFEE-0883-EFEBDEB3576D}"/>
              </a:ext>
            </a:extLst>
          </p:cNvPr>
          <p:cNvSpPr/>
          <p:nvPr/>
        </p:nvSpPr>
        <p:spPr>
          <a:xfrm>
            <a:off x="2445373" y="1827317"/>
            <a:ext cx="2349304" cy="10832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Interacts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with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clients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FA9243E-6515-428B-3D01-5037BAEF10D9}"/>
              </a:ext>
            </a:extLst>
          </p:cNvPr>
          <p:cNvSpPr/>
          <p:nvPr/>
        </p:nvSpPr>
        <p:spPr>
          <a:xfrm>
            <a:off x="2445373" y="3129197"/>
            <a:ext cx="2349304" cy="10832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Reviews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the</a:t>
            </a:r>
            <a:r>
              <a:rPr lang="es-CO" b="1">
                <a:solidFill>
                  <a:schemeClr val="tx1"/>
                </a:solidFill>
              </a:rPr>
              <a:t> </a:t>
            </a:r>
            <a:r>
              <a:rPr lang="es-CO" b="1" err="1">
                <a:solidFill>
                  <a:schemeClr val="tx1"/>
                </a:solidFill>
              </a:rPr>
              <a:t>code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0A104A4-EC0E-E85F-FA94-6C69B97994E5}"/>
              </a:ext>
            </a:extLst>
          </p:cNvPr>
          <p:cNvSpPr/>
          <p:nvPr/>
        </p:nvSpPr>
        <p:spPr>
          <a:xfrm>
            <a:off x="2445373" y="4447854"/>
            <a:ext cx="2349304" cy="10832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Collaborative working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5D51B59-4656-3C4C-DC89-23964C14D768}"/>
              </a:ext>
            </a:extLst>
          </p:cNvPr>
          <p:cNvSpPr/>
          <p:nvPr/>
        </p:nvSpPr>
        <p:spPr>
          <a:xfrm>
            <a:off x="80073" y="6482042"/>
            <a:ext cx="601592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400">
                <a:hlinkClick r:id="rId2"/>
              </a:rPr>
              <a:t>https://dev.to/iriskatastic/the-role-skills-and-duties-of-a-software-architect-413</a:t>
            </a:r>
            <a:endParaRPr lang="es-CO" sz="140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35F67B-6D0E-89B8-94D8-50047469E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85" y="1950139"/>
            <a:ext cx="6023122" cy="3441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3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A14D2-7545-E405-9A29-39398CEA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Objetivos específicos del curso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B44E3C-BFF3-70C1-C4A4-C4E8943A1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s-ES" sz="2000"/>
              <a:t>Conocer las </a:t>
            </a:r>
            <a:r>
              <a:rPr lang="es-ES" sz="2000" b="1"/>
              <a:t>tendencias en ingeniería de software </a:t>
            </a:r>
            <a:r>
              <a:rPr lang="es-ES" sz="2000"/>
              <a:t>que permitan afrontar el desarrollo de aplicaciones complejas. </a:t>
            </a:r>
          </a:p>
          <a:p>
            <a:pPr algn="just"/>
            <a:endParaRPr lang="es-ES" sz="2000"/>
          </a:p>
          <a:p>
            <a:pPr algn="just"/>
            <a:r>
              <a:rPr lang="es-ES" sz="2000"/>
              <a:t>Conocer los</a:t>
            </a:r>
            <a:r>
              <a:rPr lang="es-ES" sz="2000" b="1"/>
              <a:t> conceptos fundamentales </a:t>
            </a:r>
            <a:r>
              <a:rPr lang="es-ES" sz="2000"/>
              <a:t>de la arquitectura de software.</a:t>
            </a:r>
          </a:p>
          <a:p>
            <a:pPr algn="just"/>
            <a:endParaRPr lang="es-ES" sz="2000"/>
          </a:p>
          <a:p>
            <a:pPr algn="just"/>
            <a:r>
              <a:rPr lang="es-ES" sz="2000"/>
              <a:t>Conocer el </a:t>
            </a:r>
            <a:r>
              <a:rPr lang="es-ES" sz="2000" b="1"/>
              <a:t>rol del arquitecto </a:t>
            </a:r>
            <a:r>
              <a:rPr lang="es-ES" sz="2000"/>
              <a:t>y su responsabilidad en las decisiones de análisis, diseño e implementación de soluciones de software.</a:t>
            </a:r>
          </a:p>
          <a:p>
            <a:pPr algn="just"/>
            <a:endParaRPr lang="es-ES" sz="2000"/>
          </a:p>
          <a:p>
            <a:pPr algn="just"/>
            <a:r>
              <a:rPr lang="es-ES" sz="2000"/>
              <a:t>Reconocer la importancia de la arquitectura como estrategia de </a:t>
            </a:r>
            <a:r>
              <a:rPr lang="es-ES" sz="2000" b="1"/>
              <a:t>diseño de alto nivel</a:t>
            </a:r>
            <a:r>
              <a:rPr lang="es-ES" sz="2000"/>
              <a:t>.</a:t>
            </a:r>
          </a:p>
          <a:p>
            <a:pPr algn="just"/>
            <a:endParaRPr lang="es-ES" sz="2000"/>
          </a:p>
          <a:p>
            <a:pPr algn="just"/>
            <a:r>
              <a:rPr lang="es-ES" sz="2000" b="1"/>
              <a:t>Diseñar e implementar </a:t>
            </a:r>
            <a:r>
              <a:rPr lang="es-ES" sz="2000"/>
              <a:t>arquitecturas web, multicapa, orientadas a servicios, y micro servicios.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61C703-725A-EF6B-0D48-668EB97247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73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375334C-119B-4488-963B-E0692E5ABA05}">
  <ds:schemaRefs>
    <ds:schemaRef ds:uri="9a2e48b6-ddf6-4795-8580-2aa6dda3b0f6"/>
    <ds:schemaRef ds:uri="eb497495-f260-4c23-8536-0436cad594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5A6C188-0C15-4A97-A913-2574AA9EEA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59B0DB-A9FB-4809-8263-148355656A54}">
  <ds:schemaRefs>
    <ds:schemaRef ds:uri="9a2e48b6-ddf6-4795-8580-2aa6dda3b0f6"/>
    <ds:schemaRef ds:uri="eb497495-f260-4c23-8536-0436cad5947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Application>Microsoft Office PowerPoint</Application>
  <PresentationFormat>Widescreen</PresentationFormat>
  <Slides>27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Modelo centrado en el estudiante</vt:lpstr>
      <vt:lpstr>PowerPoint Presentation</vt:lpstr>
      <vt:lpstr>Agenda</vt:lpstr>
      <vt:lpstr>Información de contacto</vt:lpstr>
      <vt:lpstr>Objetivo del curso</vt:lpstr>
      <vt:lpstr>Tu turno</vt:lpstr>
      <vt:lpstr>¿Qué se requiere para ser un buen arquitecto de software?</vt:lpstr>
      <vt:lpstr>¿Qué se requiere para ser un buen arquitecto de software? - II</vt:lpstr>
      <vt:lpstr>¿Qué se requiere para ser un buen arquitecto de software? - III</vt:lpstr>
      <vt:lpstr>Objetivos específicos del curso</vt:lpstr>
      <vt:lpstr>Agenda</vt:lpstr>
      <vt:lpstr>Metodología – Reglas generales</vt:lpstr>
      <vt:lpstr>Metodología – Recursos</vt:lpstr>
      <vt:lpstr>Metodología</vt:lpstr>
      <vt:lpstr>Metodología – Bibliografía </vt:lpstr>
      <vt:lpstr>Agenda</vt:lpstr>
      <vt:lpstr>PowerPoint Presentation</vt:lpstr>
      <vt:lpstr>Agenda</vt:lpstr>
      <vt:lpstr>Evaluaciones</vt:lpstr>
      <vt:lpstr>Atención a los proyectos</vt:lpstr>
      <vt:lpstr>Tarea</vt:lpstr>
      <vt:lpstr>Agenda</vt:lpstr>
      <vt:lpstr>Tips</vt:lpstr>
      <vt:lpstr>Amazon Books</vt:lpstr>
      <vt:lpstr>Amazon Books – II</vt:lpstr>
      <vt:lpstr>¿Cómo sacar tiempo para formarme?</vt:lpstr>
      <vt:lpstr>Referencias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revision>1</cp:revision>
  <dcterms:created xsi:type="dcterms:W3CDTF">2019-04-28T13:56:44Z</dcterms:created>
  <dcterms:modified xsi:type="dcterms:W3CDTF">2025-02-25T22:01:46Z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  <property fmtid="{D5CDD505-2E9C-101B-9397-08002B2CF9AE}" pid="3" name="MediaServiceImageTags">
    <vt:lpwstr/>
  </property>
</Properties>
</file>